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387" r:id="rId5"/>
    <p:sldId id="573" r:id="rId6"/>
    <p:sldId id="586" r:id="rId7"/>
    <p:sldId id="534" r:id="rId8"/>
    <p:sldId id="533" r:id="rId9"/>
    <p:sldId id="538" r:id="rId10"/>
    <p:sldId id="448" r:id="rId11"/>
    <p:sldId id="541" r:id="rId12"/>
    <p:sldId id="544" r:id="rId13"/>
    <p:sldId id="545" r:id="rId14"/>
    <p:sldId id="546" r:id="rId15"/>
    <p:sldId id="548" r:id="rId16"/>
    <p:sldId id="550" r:id="rId17"/>
    <p:sldId id="551" r:id="rId18"/>
    <p:sldId id="539" r:id="rId19"/>
    <p:sldId id="478" r:id="rId20"/>
    <p:sldId id="549" r:id="rId21"/>
    <p:sldId id="408" r:id="rId22"/>
    <p:sldId id="426" r:id="rId23"/>
    <p:sldId id="411" r:id="rId24"/>
    <p:sldId id="464" r:id="rId25"/>
    <p:sldId id="582" r:id="rId26"/>
    <p:sldId id="407" r:id="rId27"/>
    <p:sldId id="583" r:id="rId28"/>
    <p:sldId id="587" r:id="rId29"/>
    <p:sldId id="296" r:id="rId30"/>
    <p:sldId id="585" r:id="rId31"/>
    <p:sldId id="383" r:id="rId32"/>
  </p:sldIdLst>
  <p:sldSz cx="9144000" cy="5143500" type="screen16x9"/>
  <p:notesSz cx="6858000" cy="9144000"/>
  <p:custDataLst>
    <p:tags r:id="rId35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luk Nihat" initials="KN" lastIdx="1" clrIdx="0">
    <p:extLst>
      <p:ext uri="{19B8F6BF-5375-455C-9EA6-DF929625EA0E}">
        <p15:presenceInfo xmlns:p15="http://schemas.microsoft.com/office/powerpoint/2012/main" userId="S-1-5-21-57989841-436374069-839522115-8112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C82"/>
    <a:srgbClr val="CCFF99"/>
    <a:srgbClr val="F6C2F6"/>
    <a:srgbClr val="FED2D4"/>
    <a:srgbClr val="E862E8"/>
    <a:srgbClr val="CB1FCB"/>
    <a:srgbClr val="99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 autoAdjust="0"/>
    <p:restoredTop sz="82921" autoAdjust="0"/>
  </p:normalViewPr>
  <p:slideViewPr>
    <p:cSldViewPr snapToGrid="0" snapToObjects="1" showGuides="1">
      <p:cViewPr varScale="1">
        <p:scale>
          <a:sx n="177" d="100"/>
          <a:sy n="177" d="100"/>
        </p:scale>
        <p:origin x="203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04.10.2024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04/10/2024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814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543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12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33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17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28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096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614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for this message to be well transmitted we must take into account two aspects</a:t>
            </a:r>
            <a:endParaRPr lang="fr-CH" altLang="fr-FR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40201847-DA42-4FBB-A248-554D7D929146}" type="slidenum">
              <a:rPr lang="fr-FR" altLang="fr-FR" smtClean="0">
                <a:latin typeface="Arial" panose="020B0604020202020204" pitchFamily="34" charset="0"/>
              </a:rPr>
              <a:pPr/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7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680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84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13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3131842" y="4677966"/>
            <a:ext cx="2880320" cy="37806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900" b="1" baseline="0">
                <a:latin typeface="Calibri" panose="020F0502020204030204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7">
            <a:extLst>
              <a:ext uri="{FF2B5EF4-FFF2-40B4-BE49-F238E27FC236}">
                <a16:creationId xmlns:a16="http://schemas.microsoft.com/office/drawing/2014/main" id="{FF269E51-8498-45CE-9CE2-0F4B46FC11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8">
            <a:extLst>
              <a:ext uri="{FF2B5EF4-FFF2-40B4-BE49-F238E27FC236}">
                <a16:creationId xmlns:a16="http://schemas.microsoft.com/office/drawing/2014/main" id="{419F9BC3-7910-4C32-AB68-FB303F2252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B6317E34-E980-4706-B027-058973ADFE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0AEA-E80C-45AA-A373-5192CCB090D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68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3131841" y="4677966"/>
            <a:ext cx="2880320" cy="37806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900" b="1" baseline="0">
                <a:latin typeface="Calibri" panose="020F0502020204030204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2729-9788-4B03-BB19-10F743D1F7B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1410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463E-E0DC-44E0-A51D-AA5092DC11E5}" type="datetimeFigureOut">
              <a:rPr lang="en-US" smtClean="0"/>
              <a:t>04-Oct-24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A93E-776C-470A-8B4E-0AC15F7E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0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516A-287A-9846-83BF-450FD02F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63D-EA1B-2C9A-7B0C-C2537DE33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029DC-1D54-E58E-A57A-1DAC1D13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FA1F5-A3C6-4EE1-BE9B-1157AE81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EDFF-D60C-1FF4-162B-D093CB6A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62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  <p:sldLayoutId id="2147483684" r:id="rId17"/>
    <p:sldLayoutId id="2147483685" r:id="rId18"/>
    <p:sldLayoutId id="2147483686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net.apa.org/doi/10.1177/0146167209346309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6D6CB6-17B0-4019-A3C6-69318570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077203"/>
            <a:ext cx="4496858" cy="1792524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dirty="0">
                <a:latin typeface="+mn-lt"/>
              </a:rPr>
              <a:t>Dr. Nihat Kotluk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200" dirty="0">
                <a:latin typeface="+mn-lt"/>
              </a:rPr>
              <a:t>The Teaching Support Center (CAPE)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The Center for Learning Sciences (LEARN)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EPFL</a:t>
            </a:r>
            <a:br>
              <a:rPr lang="en-US" dirty="0">
                <a:latin typeface="+mn-lt"/>
              </a:rPr>
            </a:br>
            <a:endParaRPr lang="fr-FR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AFD7C-BBEF-483A-B618-312ED8F847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1</a:t>
            </a:fld>
            <a:endParaRPr lang="fr-FR"/>
          </a:p>
        </p:txBody>
      </p:sp>
      <p:pic>
        <p:nvPicPr>
          <p:cNvPr id="5" name="Picture 4" descr="Welcome - Free of Charge Creative Commons Wooden Tile image">
            <a:extLst>
              <a:ext uri="{FF2B5EF4-FFF2-40B4-BE49-F238E27FC236}">
                <a16:creationId xmlns:a16="http://schemas.microsoft.com/office/drawing/2014/main" id="{920AD5A6-FD2B-8960-3B91-8078DB04B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4960"/>
            <a:ext cx="4572000" cy="2846718"/>
          </a:xfrm>
          <a:prstGeom prst="rect">
            <a:avLst/>
          </a:prstGeom>
        </p:spPr>
      </p:pic>
      <p:sp>
        <p:nvSpPr>
          <p:cNvPr id="14" name="ZoneTexte 9">
            <a:extLst>
              <a:ext uri="{FF2B5EF4-FFF2-40B4-BE49-F238E27FC236}">
                <a16:creationId xmlns:a16="http://schemas.microsoft.com/office/drawing/2014/main" id="{1830F87E-3EA9-76F3-5A92-B6A4FF752DB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49433" y="4281667"/>
            <a:ext cx="11849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en-US" sz="600" dirty="0">
                <a:latin typeface="Arial Narrow" panose="020B0606020202030204" pitchFamily="34" charset="0"/>
              </a:rPr>
              <a:t>Image © </a:t>
            </a:r>
            <a:r>
              <a:rPr lang="en-US" altLang="en-US" sz="600" dirty="0">
                <a:latin typeface="Arial Narrow" panose="020B0606020202030204" pitchFamily="34" charset="0"/>
              </a:rPr>
              <a:t>generated by ChatGPT-4o</a:t>
            </a:r>
            <a:endParaRPr lang="fr-FR" altLang="en-US" sz="6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A person standing in front of a classroom&#10;&#10;Description automatically generated">
            <a:extLst>
              <a:ext uri="{FF2B5EF4-FFF2-40B4-BE49-F238E27FC236}">
                <a16:creationId xmlns:a16="http://schemas.microsoft.com/office/drawing/2014/main" id="{F2999627-8988-0773-994E-5A65E4CA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7" y="1637159"/>
            <a:ext cx="3839343" cy="344611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78951E5E-F333-298D-8D00-DC7968488B2B}"/>
              </a:ext>
            </a:extLst>
          </p:cNvPr>
          <p:cNvSpPr txBox="1">
            <a:spLocks/>
          </p:cNvSpPr>
          <p:nvPr/>
        </p:nvSpPr>
        <p:spPr>
          <a:xfrm>
            <a:off x="631939" y="60230"/>
            <a:ext cx="3820885" cy="1155320"/>
          </a:xfrm>
          <a:prstGeom prst="rect">
            <a:avLst/>
          </a:prstGeom>
        </p:spPr>
        <p:txBody>
          <a:bodyPr vert="horz" lIns="180000" tIns="0" rIns="72000" bIns="4680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bg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Delivering Impactful Presentations/Pitch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3950CF-5B73-DD71-143D-B3A8F1B7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64" y="983290"/>
            <a:ext cx="5469974" cy="1924173"/>
          </a:xfrm>
        </p:spPr>
        <p:txBody>
          <a:bodyPr>
            <a:normAutofit/>
          </a:bodyPr>
          <a:lstStyle/>
          <a:p>
            <a:r>
              <a:rPr lang="en-US" dirty="0"/>
              <a:t>People make some (generally first) judgments</a:t>
            </a:r>
          </a:p>
          <a:p>
            <a:pPr lvl="1"/>
            <a:r>
              <a:rPr lang="en-US" dirty="0"/>
              <a:t>without intentions, awareness, or effort, i.e., spontaneously.</a:t>
            </a:r>
          </a:p>
          <a:p>
            <a:r>
              <a:rPr lang="en-US" dirty="0"/>
              <a:t>Static cues (e.g., clothing style).</a:t>
            </a:r>
          </a:p>
          <a:p>
            <a:endParaRPr lang="en-US" dirty="0"/>
          </a:p>
          <a:p>
            <a:r>
              <a:rPr lang="en-US" dirty="0"/>
              <a:t>Dynamic cues (e.g., facial expression, posture).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8EDF7-0F89-DA47-243F-47FA23AB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643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Speaker/Presenter:                     </a:t>
            </a:r>
            <a:r>
              <a:rPr lang="en-US" sz="3200" b="0" dirty="0"/>
              <a:t>First impression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08E8C-FAA6-07EE-3FCB-AE142991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508CD-026A-0290-9EF2-9B25552BB073}"/>
              </a:ext>
            </a:extLst>
          </p:cNvPr>
          <p:cNvSpPr txBox="1"/>
          <p:nvPr/>
        </p:nvSpPr>
        <p:spPr>
          <a:xfrm rot="1398467">
            <a:off x="6231775" y="1472773"/>
            <a:ext cx="25789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“You don't get a second chance to make a first impression.”</a:t>
            </a:r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A8A46-7E0B-BD61-840A-4086FC1E33E7}"/>
              </a:ext>
            </a:extLst>
          </p:cNvPr>
          <p:cNvSpPr txBox="1"/>
          <p:nvPr/>
        </p:nvSpPr>
        <p:spPr>
          <a:xfrm>
            <a:off x="835005" y="3374878"/>
            <a:ext cx="6310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 err="1"/>
              <a:t>Spontaneous</a:t>
            </a:r>
            <a:r>
              <a:rPr lang="fr-FR" sz="1000" b="1" dirty="0"/>
              <a:t> </a:t>
            </a:r>
            <a:r>
              <a:rPr lang="fr-FR" sz="1000" b="1" dirty="0" err="1"/>
              <a:t>Inferences</a:t>
            </a:r>
            <a:r>
              <a:rPr lang="fr-FR" sz="1000" b="1" dirty="0"/>
              <a:t>, </a:t>
            </a:r>
            <a:r>
              <a:rPr lang="fr-FR" sz="1000" b="1" dirty="0" err="1"/>
              <a:t>Implicit</a:t>
            </a:r>
            <a:r>
              <a:rPr lang="fr-FR" sz="1000" b="1" dirty="0"/>
              <a:t> Impressions, and </a:t>
            </a:r>
            <a:r>
              <a:rPr lang="fr-FR" sz="1000" b="1" dirty="0" err="1"/>
              <a:t>Implicit</a:t>
            </a:r>
            <a:r>
              <a:rPr lang="fr-FR" sz="1000" b="1" dirty="0"/>
              <a:t> </a:t>
            </a:r>
            <a:r>
              <a:rPr lang="fr-FR" sz="1000" b="1" dirty="0" err="1"/>
              <a:t>Theories</a:t>
            </a:r>
            <a:r>
              <a:rPr lang="fr-FR" sz="1000" dirty="0"/>
              <a:t>, </a:t>
            </a:r>
            <a:r>
              <a:rPr lang="fr-FR" sz="1000" i="1" dirty="0" err="1"/>
              <a:t>Annual</a:t>
            </a:r>
            <a:r>
              <a:rPr lang="fr-FR" sz="1000" i="1" dirty="0"/>
              <a:t> </a:t>
            </a:r>
            <a:r>
              <a:rPr lang="fr-FR" sz="1000" i="1" dirty="0" err="1"/>
              <a:t>Review</a:t>
            </a:r>
            <a:r>
              <a:rPr lang="fr-FR" sz="1000" i="1" dirty="0"/>
              <a:t> of Psychology</a:t>
            </a:r>
            <a:r>
              <a:rPr lang="fr-FR" sz="1000" dirty="0"/>
              <a:t>, </a:t>
            </a:r>
          </a:p>
          <a:p>
            <a:r>
              <a:rPr lang="fr-FR" sz="1000" dirty="0">
                <a:hlinkClick r:id="rId2"/>
              </a:rPr>
              <a:t>https://psycnet.apa.org/doi/10.1177/0146167209346309</a:t>
            </a:r>
            <a:r>
              <a:rPr lang="fr-FR" sz="10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AEFCA-FB23-BA6F-6694-84A0354DF796}"/>
              </a:ext>
            </a:extLst>
          </p:cNvPr>
          <p:cNvSpPr txBox="1"/>
          <p:nvPr/>
        </p:nvSpPr>
        <p:spPr>
          <a:xfrm>
            <a:off x="3208613" y="4012309"/>
            <a:ext cx="5728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 </a:t>
            </a:r>
            <a:r>
              <a:rPr lang="fr-FR" sz="1000" b="1" dirty="0" err="1"/>
              <a:t>Personality</a:t>
            </a:r>
            <a:r>
              <a:rPr lang="fr-FR" sz="1000" b="1" dirty="0"/>
              <a:t> </a:t>
            </a:r>
            <a:r>
              <a:rPr lang="fr-FR" sz="1000" b="1" dirty="0" err="1"/>
              <a:t>judgments</a:t>
            </a:r>
            <a:r>
              <a:rPr lang="fr-FR" sz="1000" b="1" dirty="0"/>
              <a:t> </a:t>
            </a:r>
            <a:r>
              <a:rPr lang="fr-FR" sz="1000" b="1" dirty="0" err="1"/>
              <a:t>based</a:t>
            </a:r>
            <a:r>
              <a:rPr lang="fr-FR" sz="1000" b="1" dirty="0"/>
              <a:t> on </a:t>
            </a:r>
            <a:r>
              <a:rPr lang="fr-FR" sz="1000" b="1" dirty="0" err="1"/>
              <a:t>physical</a:t>
            </a:r>
            <a:r>
              <a:rPr lang="fr-FR" sz="1000" b="1" dirty="0"/>
              <a:t> </a:t>
            </a:r>
            <a:r>
              <a:rPr lang="fr-FR" sz="1000" b="1" dirty="0" err="1"/>
              <a:t>appearance</a:t>
            </a:r>
            <a:r>
              <a:rPr lang="fr-FR" sz="1000" b="1" dirty="0"/>
              <a:t>.  </a:t>
            </a:r>
            <a:r>
              <a:rPr lang="en-US" sz="1000" i="1" dirty="0"/>
              <a:t>Personality and Social Psychology Bulletin, </a:t>
            </a:r>
            <a:r>
              <a:rPr lang="en-US" sz="1000" i="1" dirty="0">
                <a:hlinkClick r:id="rId2"/>
              </a:rPr>
              <a:t>https://psycnet.apa.org/doi/10.1177/0146167209346309</a:t>
            </a:r>
            <a:r>
              <a:rPr lang="en-US" sz="1000" i="1" dirty="0"/>
              <a:t>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8945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6FB122-0E58-CC2C-CC00-0BBC6527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3" y="1005192"/>
            <a:ext cx="4992185" cy="32547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1. Capture their interest and attention.</a:t>
            </a:r>
          </a:p>
          <a:p>
            <a:pPr lvl="1"/>
            <a:r>
              <a:rPr lang="en-US" sz="1800" dirty="0">
                <a:latin typeface="+mn-lt"/>
              </a:rPr>
              <a:t>Bring along something to share.</a:t>
            </a:r>
          </a:p>
          <a:p>
            <a:pPr lvl="1"/>
            <a:r>
              <a:rPr lang="en-US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Shock gently the audience.</a:t>
            </a:r>
          </a:p>
          <a:p>
            <a:pPr lvl="1"/>
            <a:r>
              <a:rPr lang="en-US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Share a story.</a:t>
            </a:r>
          </a:p>
          <a:p>
            <a:pPr lvl="1"/>
            <a:r>
              <a:rPr lang="en-US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Use a quote.</a:t>
            </a:r>
          </a:p>
          <a:p>
            <a:pPr lvl="1"/>
            <a:r>
              <a:rPr lang="en-US" sz="18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short video.</a:t>
            </a: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2. And inform them about the goals.</a:t>
            </a:r>
            <a:endParaRPr lang="en-US" sz="2000" dirty="0">
              <a:latin typeface="+mn-lt"/>
            </a:endParaRPr>
          </a:p>
          <a:p>
            <a:pPr lvl="1"/>
            <a:r>
              <a:rPr lang="en-US" dirty="0"/>
              <a:t>…you might wind up someplace else!</a:t>
            </a: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DAB5C5-AA67-DCFA-C43C-1BFA0C55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42198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Speaker/Presenter:            </a:t>
            </a:r>
            <a:r>
              <a:rPr lang="en-US" sz="3200" b="0" dirty="0"/>
              <a:t>Effective Beginning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AA717-1889-4239-15F2-3587B2D3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C787E-EE06-C94C-D137-20E5202F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94" y="842721"/>
            <a:ext cx="2030186" cy="1212364"/>
          </a:xfrm>
          <a:prstGeom prst="rect">
            <a:avLst/>
          </a:prstGeom>
        </p:spPr>
      </p:pic>
      <p:pic>
        <p:nvPicPr>
          <p:cNvPr id="9" name="Picture 8" descr="A train station with many tracks&#10;&#10;Description automatically generated">
            <a:extLst>
              <a:ext uri="{FF2B5EF4-FFF2-40B4-BE49-F238E27FC236}">
                <a16:creationId xmlns:a16="http://schemas.microsoft.com/office/drawing/2014/main" id="{5D0C9EC2-52A9-D287-FAD8-91EAD132E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52" y="2241183"/>
            <a:ext cx="2880086" cy="18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B9C40-1A84-7DC6-BD36-808EA8D6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71" y="925351"/>
            <a:ext cx="5101693" cy="3665206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ow do I best position myself?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 Stage: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+mn-lt"/>
                <a:cs typeface="Times New Roman" panose="02020603050405020304" pitchFamily="18" charset="0"/>
              </a:rPr>
              <a:t>Be visible. </a:t>
            </a:r>
          </a:p>
          <a:p>
            <a:pPr lvl="1"/>
            <a:r>
              <a:rPr lang="en-US" dirty="0">
                <a:latin typeface="+mn-lt"/>
                <a:cs typeface="Times New Roman" panose="02020603050405020304" pitchFamily="18" charset="0"/>
              </a:rPr>
              <a:t>Posture (gesture).</a:t>
            </a:r>
          </a:p>
          <a:p>
            <a:pPr lvl="1"/>
            <a:r>
              <a:rPr lang="en-US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Avoid standing at the same place. </a:t>
            </a:r>
          </a:p>
          <a:p>
            <a:pPr lvl="1"/>
            <a:r>
              <a:rPr lang="en-US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Avoid unnecessary movements.</a:t>
            </a:r>
            <a:endParaRPr lang="en-US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podium:</a:t>
            </a:r>
          </a:p>
          <a:p>
            <a:pPr lvl="1"/>
            <a:r>
              <a:rPr lang="en-US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Leave your “safe place.”</a:t>
            </a:r>
          </a:p>
          <a:p>
            <a:pPr lvl="1"/>
            <a:r>
              <a:rPr lang="en-US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Use some non-verbal </a:t>
            </a:r>
            <a:r>
              <a:rPr lang="en-US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indicators. </a:t>
            </a:r>
          </a:p>
          <a:p>
            <a:pPr lvl="1"/>
            <a:r>
              <a:rPr lang="en-US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 yourself.</a:t>
            </a:r>
          </a:p>
          <a:p>
            <a:pPr lvl="1"/>
            <a:r>
              <a:rPr lang="en-US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imply move (but don’t run).</a:t>
            </a:r>
          </a:p>
          <a:p>
            <a:pPr lvl="1"/>
            <a:endParaRPr lang="en-US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1241C9-C680-7453-51C8-E5BCE3F3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807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Speaker/Presenter:            </a:t>
            </a:r>
            <a:r>
              <a:rPr lang="en-US" sz="3200" b="0" dirty="0">
                <a:solidFill>
                  <a:srgbClr val="FF0000"/>
                </a:solidFill>
              </a:rPr>
              <a:t>    </a:t>
            </a:r>
            <a:r>
              <a:rPr lang="en-US" dirty="0"/>
              <a:t>Stage vs Podium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CDFE0-434F-212B-23EB-AE7879D9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Picture 7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8F9A92AA-AE27-6722-7D47-01D0889B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710" y="849530"/>
            <a:ext cx="2825332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8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41D6FD-1D4B-0C78-97CE-6375866F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303038"/>
            <a:ext cx="3568566" cy="2537423"/>
          </a:xfrm>
        </p:spPr>
        <p:txBody>
          <a:bodyPr/>
          <a:lstStyle/>
          <a:p>
            <a:r>
              <a:rPr lang="en-US" dirty="0"/>
              <a:t>Do not shout!</a:t>
            </a:r>
          </a:p>
          <a:p>
            <a:r>
              <a:rPr lang="en-US" dirty="0"/>
              <a:t>Do not be monotonous.</a:t>
            </a:r>
          </a:p>
          <a:p>
            <a:r>
              <a:rPr lang="en-US" dirty="0"/>
              <a:t>Direct your voice.</a:t>
            </a:r>
          </a:p>
          <a:p>
            <a:r>
              <a:rPr lang="en-US" dirty="0"/>
              <a:t>Articulate.</a:t>
            </a:r>
          </a:p>
          <a:p>
            <a:r>
              <a:rPr lang="en-US" dirty="0"/>
              <a:t>Adapt your speed.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6E408-F720-79DB-2DB7-B772A9CD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205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Speaker/Presenter:            </a:t>
            </a:r>
            <a:r>
              <a:rPr lang="en-US" sz="3200" b="0" dirty="0">
                <a:solidFill>
                  <a:srgbClr val="FF0000"/>
                </a:solidFill>
              </a:rPr>
              <a:t>    </a:t>
            </a:r>
            <a:r>
              <a:rPr lang="en-US" dirty="0"/>
              <a:t>      The Voice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1614-3B4B-EA94-00F6-D2286D12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2330A-F913-5F17-E34D-4EBE09C8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413" y="965767"/>
            <a:ext cx="3339932" cy="23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1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92C0D-6509-84E6-58BF-971613CA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07" y="991056"/>
            <a:ext cx="7941331" cy="3959404"/>
          </a:xfrm>
        </p:spPr>
        <p:txBody>
          <a:bodyPr/>
          <a:lstStyle/>
          <a:p>
            <a:r>
              <a:rPr lang="fr-CH" sz="3600" b="1" i="1" dirty="0">
                <a:solidFill>
                  <a:srgbClr val="FF0000"/>
                </a:solidFill>
              </a:rPr>
              <a:t>I</a:t>
            </a:r>
            <a:r>
              <a:rPr lang="fr-CH" dirty="0"/>
              <a:t> </a:t>
            </a:r>
            <a:r>
              <a:rPr lang="fr-CH" dirty="0" err="1"/>
              <a:t>don’t</a:t>
            </a:r>
            <a:r>
              <a:rPr lang="fr-CH" dirty="0"/>
              <a:t> </a:t>
            </a:r>
            <a:r>
              <a:rPr lang="fr-CH" dirty="0" err="1"/>
              <a:t>think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 data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analyzed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Y </a:t>
            </a:r>
          </a:p>
          <a:p>
            <a:pPr lvl="1"/>
            <a:r>
              <a:rPr lang="fr-CH" dirty="0"/>
              <a:t>(</a:t>
            </a:r>
            <a:r>
              <a:rPr lang="fr-CH" dirty="0" err="1"/>
              <a:t>Someone</a:t>
            </a:r>
            <a:r>
              <a:rPr lang="fr-CH" dirty="0"/>
              <a:t> </a:t>
            </a:r>
            <a:r>
              <a:rPr lang="fr-CH" dirty="0" err="1"/>
              <a:t>else</a:t>
            </a:r>
            <a:r>
              <a:rPr lang="fr-CH" dirty="0"/>
              <a:t> </a:t>
            </a:r>
            <a:r>
              <a:rPr lang="fr-CH" dirty="0" err="1"/>
              <a:t>thought</a:t>
            </a:r>
            <a:r>
              <a:rPr lang="fr-CH" dirty="0"/>
              <a:t> </a:t>
            </a:r>
            <a:r>
              <a:rPr lang="fr-CH" dirty="0" err="1"/>
              <a:t>so</a:t>
            </a:r>
            <a:r>
              <a:rPr lang="fr-CH" dirty="0"/>
              <a:t>)</a:t>
            </a:r>
          </a:p>
          <a:p>
            <a:r>
              <a:rPr lang="fr-CH" dirty="0"/>
              <a:t>I </a:t>
            </a:r>
            <a:r>
              <a:rPr lang="fr-CH" dirty="0" err="1"/>
              <a:t>don’t</a:t>
            </a:r>
            <a:r>
              <a:rPr lang="fr-CH" dirty="0"/>
              <a:t> </a:t>
            </a:r>
            <a:r>
              <a:rPr lang="fr-CH" sz="2400" b="1" i="1" dirty="0" err="1">
                <a:solidFill>
                  <a:srgbClr val="FF0000"/>
                </a:solidFill>
              </a:rPr>
              <a:t>think</a:t>
            </a:r>
            <a:r>
              <a:rPr lang="fr-CH" sz="2000" dirty="0"/>
              <a:t> </a:t>
            </a:r>
            <a:r>
              <a:rPr lang="fr-CH" dirty="0" err="1"/>
              <a:t>this</a:t>
            </a:r>
            <a:r>
              <a:rPr lang="fr-CH" dirty="0"/>
              <a:t> data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analyzed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Y </a:t>
            </a:r>
          </a:p>
          <a:p>
            <a:pPr lvl="1"/>
            <a:r>
              <a:rPr lang="fr-CH" dirty="0"/>
              <a:t>(I </a:t>
            </a:r>
            <a:r>
              <a:rPr lang="fr-CH" dirty="0" err="1"/>
              <a:t>guess</a:t>
            </a:r>
            <a:r>
              <a:rPr lang="fr-CH" dirty="0"/>
              <a:t>, but I </a:t>
            </a:r>
            <a:r>
              <a:rPr lang="fr-CH" dirty="0" err="1"/>
              <a:t>don’t</a:t>
            </a:r>
            <a:r>
              <a:rPr lang="fr-CH" dirty="0"/>
              <a:t> </a:t>
            </a:r>
            <a:r>
              <a:rPr lang="fr-CH" dirty="0" err="1"/>
              <a:t>think</a:t>
            </a:r>
            <a:r>
              <a:rPr lang="fr-CH" dirty="0"/>
              <a:t> </a:t>
            </a:r>
            <a:r>
              <a:rPr lang="fr-CH" dirty="0" err="1"/>
              <a:t>so</a:t>
            </a:r>
            <a:r>
              <a:rPr lang="fr-CH" dirty="0"/>
              <a:t>)</a:t>
            </a:r>
          </a:p>
          <a:p>
            <a:r>
              <a:rPr lang="fr-CH" dirty="0"/>
              <a:t>I </a:t>
            </a:r>
            <a:r>
              <a:rPr lang="fr-CH" dirty="0" err="1"/>
              <a:t>don’t</a:t>
            </a:r>
            <a:r>
              <a:rPr lang="fr-CH" dirty="0"/>
              <a:t> </a:t>
            </a:r>
            <a:r>
              <a:rPr lang="fr-CH" dirty="0" err="1"/>
              <a:t>think</a:t>
            </a:r>
            <a:r>
              <a:rPr lang="fr-CH" dirty="0"/>
              <a:t> </a:t>
            </a:r>
            <a:r>
              <a:rPr lang="fr-CH" sz="2200" b="1" i="1" dirty="0" err="1">
                <a:solidFill>
                  <a:srgbClr val="FF0000"/>
                </a:solidFill>
              </a:rPr>
              <a:t>this</a:t>
            </a:r>
            <a:r>
              <a:rPr lang="fr-CH" sz="2200" b="1" i="1" dirty="0">
                <a:solidFill>
                  <a:srgbClr val="FF0000"/>
                </a:solidFill>
              </a:rPr>
              <a:t> data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analyzed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Y</a:t>
            </a:r>
          </a:p>
          <a:p>
            <a:pPr lvl="1"/>
            <a:r>
              <a:rPr lang="fr-CH" dirty="0"/>
              <a:t>(</a:t>
            </a:r>
            <a:r>
              <a:rPr lang="fr-CH" dirty="0" err="1"/>
              <a:t>another</a:t>
            </a:r>
            <a:r>
              <a:rPr lang="fr-CH" dirty="0"/>
              <a:t> data must have been </a:t>
            </a:r>
            <a:r>
              <a:rPr lang="fr-CH" dirty="0" err="1"/>
              <a:t>analyzed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method</a:t>
            </a:r>
            <a:r>
              <a:rPr lang="fr-CH" dirty="0"/>
              <a:t>)</a:t>
            </a:r>
          </a:p>
          <a:p>
            <a:r>
              <a:rPr lang="en-US" dirty="0"/>
              <a:t>I don’t think this data is analyzed </a:t>
            </a:r>
            <a:r>
              <a:rPr lang="en-US" sz="2400" b="1" dirty="0">
                <a:solidFill>
                  <a:srgbClr val="FF0000"/>
                </a:solidFill>
              </a:rPr>
              <a:t>using Y </a:t>
            </a:r>
          </a:p>
          <a:p>
            <a:pPr lvl="1"/>
            <a:r>
              <a:rPr lang="en-US" dirty="0"/>
              <a:t>(data was analyzed with another method).</a:t>
            </a: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A0ED0-6D95-C38A-AA2E-F277D6A6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726363" cy="521259"/>
          </a:xfrm>
        </p:spPr>
        <p:txBody>
          <a:bodyPr>
            <a:normAutofit/>
          </a:bodyPr>
          <a:lstStyle/>
          <a:p>
            <a:r>
              <a:rPr lang="en-US" dirty="0"/>
              <a:t>Exercise: </a:t>
            </a:r>
            <a:r>
              <a:rPr lang="en-US" dirty="0">
                <a:solidFill>
                  <a:srgbClr val="FF0000"/>
                </a:solidFill>
              </a:rPr>
              <a:t>The sound of your voice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998E3-8FD8-00AF-215A-32756E48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65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24D26C-78D5-86D0-2539-9D543DF9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859646"/>
            <a:ext cx="4269423" cy="2606313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altLang="fr-FR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Get eye contact.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fr-FR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Vary eye contact.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fr-FR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Include the entire audience.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altLang="fr-FR" b="1" dirty="0">
              <a:solidFill>
                <a:prstClr val="black"/>
              </a:solidFill>
              <a:latin typeface="+mn-lt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Don’t</a:t>
            </a:r>
            <a: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just look at the screen!</a:t>
            </a:r>
            <a:b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Don’t</a:t>
            </a:r>
            <a: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just look at the floor!</a:t>
            </a:r>
            <a:b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Don't</a:t>
            </a:r>
            <a: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just look at your index cards!</a:t>
            </a:r>
            <a:b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Don't</a:t>
            </a:r>
            <a:r>
              <a:rPr lang="en-US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just look at the laptop!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n-US" altLang="fr-FR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A36FB-44EB-A913-9AF5-D66FEA14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488989" cy="5150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Speaker/Presenter:                 </a:t>
            </a:r>
            <a:r>
              <a:rPr lang="en-US" dirty="0"/>
              <a:t>Eye Contact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B8CE-F3D4-D0AF-4EA1-DAB58CA6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8" name="Picture 7" descr="A close-up of a person's face&#10;&#10;Description automatically generated">
            <a:extLst>
              <a:ext uri="{FF2B5EF4-FFF2-40B4-BE49-F238E27FC236}">
                <a16:creationId xmlns:a16="http://schemas.microsoft.com/office/drawing/2014/main" id="{27ED4C96-4267-518C-A85D-F1D01315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106" y="859646"/>
            <a:ext cx="3095853" cy="2062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F4D8DD-751E-A113-0F82-894A42EA73A8}"/>
              </a:ext>
            </a:extLst>
          </p:cNvPr>
          <p:cNvSpPr txBox="1"/>
          <p:nvPr/>
        </p:nvSpPr>
        <p:spPr>
          <a:xfrm>
            <a:off x="5764280" y="2940823"/>
            <a:ext cx="25255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/>
              <a:t>“The Afghan Girl” by Steve </a:t>
            </a:r>
            <a:r>
              <a:rPr lang="fr-FR" sz="900" dirty="0" err="1"/>
              <a:t>McCurry</a:t>
            </a:r>
            <a:r>
              <a:rPr lang="fr-FR" sz="900" dirty="0"/>
              <a:t> (1984)</a:t>
            </a:r>
          </a:p>
        </p:txBody>
      </p:sp>
    </p:spTree>
    <p:extLst>
      <p:ext uri="{BB962C8B-B14F-4D97-AF65-F5344CB8AC3E}">
        <p14:creationId xmlns:p14="http://schemas.microsoft.com/office/powerpoint/2010/main" val="237089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numéro de diapositive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03A4C95-ED46-47FE-B011-2DA922F18950}" type="slidenum">
              <a:rPr lang="en-US" altLang="fr-FR" sz="90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altLang="fr-FR" sz="90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1600178" y="801934"/>
            <a:ext cx="5862638" cy="3169444"/>
            <a:chOff x="288" y="1008"/>
            <a:chExt cx="4800" cy="2544"/>
          </a:xfrm>
        </p:grpSpPr>
        <p:grpSp>
          <p:nvGrpSpPr>
            <p:cNvPr id="74757" name="Group 4"/>
            <p:cNvGrpSpPr>
              <a:grpSpLocks/>
            </p:cNvGrpSpPr>
            <p:nvPr/>
          </p:nvGrpSpPr>
          <p:grpSpPr bwMode="auto">
            <a:xfrm>
              <a:off x="3600" y="2160"/>
              <a:ext cx="1488" cy="1392"/>
              <a:chOff x="3744" y="2304"/>
              <a:chExt cx="1488" cy="1392"/>
            </a:xfrm>
          </p:grpSpPr>
          <p:sp>
            <p:nvSpPr>
              <p:cNvPr id="74764" name="Oval 5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1488" cy="1392"/>
              </a:xfrm>
              <a:prstGeom prst="ellipse">
                <a:avLst/>
              </a:prstGeom>
              <a:solidFill>
                <a:srgbClr val="79001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fr-CH" altLang="fr-FR" sz="1200">
                  <a:solidFill>
                    <a:prstClr val="black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09" name="Rectangle 6"/>
              <p:cNvSpPr>
                <a:spLocks noChangeArrowheads="1"/>
              </p:cNvSpPr>
              <p:nvPr/>
            </p:nvSpPr>
            <p:spPr bwMode="auto">
              <a:xfrm>
                <a:off x="3869" y="2650"/>
                <a:ext cx="1214" cy="721"/>
              </a:xfrm>
              <a:prstGeom prst="rect">
                <a:avLst/>
              </a:prstGeom>
              <a:solidFill>
                <a:srgbClr val="790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66" tIns="33338" rIns="67866" bIns="3333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fr-FR" sz="1800" b="1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Is the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fr-FR" sz="1800" b="1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content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fr-FR" sz="1800" b="1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complete?</a:t>
                </a:r>
              </a:p>
            </p:txBody>
          </p:sp>
        </p:grpSp>
        <p:grpSp>
          <p:nvGrpSpPr>
            <p:cNvPr id="74758" name="Group 7"/>
            <p:cNvGrpSpPr>
              <a:grpSpLocks/>
            </p:cNvGrpSpPr>
            <p:nvPr/>
          </p:nvGrpSpPr>
          <p:grpSpPr bwMode="auto">
            <a:xfrm>
              <a:off x="288" y="2016"/>
              <a:ext cx="1488" cy="1440"/>
              <a:chOff x="432" y="2160"/>
              <a:chExt cx="1488" cy="1440"/>
            </a:xfrm>
          </p:grpSpPr>
          <p:sp>
            <p:nvSpPr>
              <p:cNvPr id="74762" name="Oval 8"/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1488" cy="1440"/>
              </a:xfrm>
              <a:prstGeom prst="ellipse">
                <a:avLst/>
              </a:prstGeom>
              <a:solidFill>
                <a:srgbClr val="1F4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fr-CH" altLang="fr-FR" sz="1200">
                  <a:solidFill>
                    <a:prstClr val="black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07" name="Rectangle 9"/>
              <p:cNvSpPr>
                <a:spLocks noChangeArrowheads="1"/>
              </p:cNvSpPr>
              <p:nvPr/>
            </p:nvSpPr>
            <p:spPr bwMode="auto">
              <a:xfrm>
                <a:off x="608" y="2622"/>
                <a:ext cx="1186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866" tIns="33338" rIns="67866" bIns="3333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fr-FR" sz="1800" b="1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Is the content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fr-FR" sz="1800" b="1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correct?</a:t>
                </a:r>
              </a:p>
            </p:txBody>
          </p:sp>
        </p:grpSp>
        <p:grpSp>
          <p:nvGrpSpPr>
            <p:cNvPr id="74759" name="Group 10"/>
            <p:cNvGrpSpPr>
              <a:grpSpLocks/>
            </p:cNvGrpSpPr>
            <p:nvPr/>
          </p:nvGrpSpPr>
          <p:grpSpPr bwMode="auto">
            <a:xfrm>
              <a:off x="1920" y="1008"/>
              <a:ext cx="1570" cy="1440"/>
              <a:chOff x="2064" y="1152"/>
              <a:chExt cx="1570" cy="1440"/>
            </a:xfrm>
          </p:grpSpPr>
          <p:sp>
            <p:nvSpPr>
              <p:cNvPr id="74760" name="Oval 11"/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1570" cy="1440"/>
              </a:xfrm>
              <a:prstGeom prst="ellipse">
                <a:avLst/>
              </a:prstGeom>
              <a:solidFill>
                <a:srgbClr val="50009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fr-CH" altLang="fr-FR" sz="1200">
                  <a:solidFill>
                    <a:prstClr val="black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05" name="Rectangle 12"/>
              <p:cNvSpPr>
                <a:spLocks noChangeArrowheads="1"/>
              </p:cNvSpPr>
              <p:nvPr/>
            </p:nvSpPr>
            <p:spPr bwMode="auto">
              <a:xfrm>
                <a:off x="2271" y="1461"/>
                <a:ext cx="1185" cy="721"/>
              </a:xfrm>
              <a:prstGeom prst="rect">
                <a:avLst/>
              </a:prstGeom>
              <a:solidFill>
                <a:srgbClr val="50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866" tIns="33338" rIns="67866" bIns="3333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fr-FR" sz="1800" b="1" dirty="0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Is the </a:t>
                </a:r>
                <a:br>
                  <a:rPr lang="en-US" altLang="fr-FR" sz="1800" b="1" dirty="0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</a:br>
                <a:r>
                  <a:rPr lang="en-US" altLang="fr-FR" sz="1800" b="1" dirty="0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content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fr-FR" sz="1800" b="1" dirty="0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rPr>
                  <a:t>appropriate?</a:t>
                </a:r>
              </a:p>
            </p:txBody>
          </p:sp>
        </p:grp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DBAAEC4D-BA67-03A7-6F91-70C2ADA255AE}"/>
              </a:ext>
            </a:extLst>
          </p:cNvPr>
          <p:cNvSpPr txBox="1">
            <a:spLocks/>
          </p:cNvSpPr>
          <p:nvPr/>
        </p:nvSpPr>
        <p:spPr>
          <a:xfrm>
            <a:off x="904874" y="131032"/>
            <a:ext cx="5474023" cy="5369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The content/message/structure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4223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9DDFD-14D7-C195-89CB-DE7345B9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70" y="878364"/>
            <a:ext cx="7187839" cy="2855892"/>
          </a:xfrm>
        </p:spPr>
        <p:txBody>
          <a:bodyPr/>
          <a:lstStyle/>
          <a:p>
            <a:r>
              <a:rPr lang="en-US" dirty="0">
                <a:latin typeface="+mn-lt"/>
              </a:rPr>
              <a:t>Use learning goals! [for </a:t>
            </a:r>
            <a:r>
              <a:rPr lang="en-US" b="1" dirty="0">
                <a:latin typeface="+mn-lt"/>
              </a:rPr>
              <a:t>selective attention</a:t>
            </a:r>
            <a:r>
              <a:rPr lang="en-US" dirty="0">
                <a:latin typeface="+mn-lt"/>
              </a:rPr>
              <a:t>!]. </a:t>
            </a:r>
          </a:p>
          <a:p>
            <a:r>
              <a:rPr lang="en-US" dirty="0">
                <a:latin typeface="+mn-lt"/>
              </a:rPr>
              <a:t>Not many stimuli! [</a:t>
            </a:r>
            <a:r>
              <a:rPr lang="en-US" b="1" dirty="0">
                <a:latin typeface="+mn-lt"/>
              </a:rPr>
              <a:t>over arousal</a:t>
            </a:r>
            <a:r>
              <a:rPr lang="en-US" dirty="0">
                <a:latin typeface="+mn-lt"/>
              </a:rPr>
              <a:t>]</a:t>
            </a:r>
          </a:p>
          <a:p>
            <a:r>
              <a:rPr lang="en-US" dirty="0">
                <a:latin typeface="+mn-lt"/>
              </a:rPr>
              <a:t>Cut out inessential information! [</a:t>
            </a:r>
            <a:r>
              <a:rPr lang="en-US" b="1" dirty="0">
                <a:latin typeface="+mn-lt"/>
              </a:rPr>
              <a:t>Extraneous Cognitive Load</a:t>
            </a:r>
            <a:r>
              <a:rPr lang="en-US" dirty="0">
                <a:latin typeface="+mn-lt"/>
              </a:rPr>
              <a:t>]</a:t>
            </a:r>
          </a:p>
          <a:p>
            <a:r>
              <a:rPr lang="en-US" dirty="0">
                <a:latin typeface="+mn-lt"/>
              </a:rPr>
              <a:t>Use ‘from simple to complex’ [</a:t>
            </a:r>
            <a:r>
              <a:rPr lang="en-US" b="1" dirty="0">
                <a:latin typeface="+mn-lt"/>
              </a:rPr>
              <a:t>for new content or skills</a:t>
            </a:r>
            <a:r>
              <a:rPr lang="en-US" dirty="0">
                <a:latin typeface="+mn-lt"/>
              </a:rPr>
              <a:t>!]</a:t>
            </a:r>
          </a:p>
          <a:p>
            <a:r>
              <a:rPr lang="en-US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Use different types of media </a:t>
            </a:r>
            <a:r>
              <a:rPr lang="en-US" dirty="0">
                <a:latin typeface="+mn-lt"/>
              </a:rPr>
              <a:t>[more senses : </a:t>
            </a:r>
            <a:r>
              <a:rPr lang="en-US" b="1" dirty="0">
                <a:latin typeface="+mn-lt"/>
              </a:rPr>
              <a:t>multisensory</a:t>
            </a:r>
            <a:r>
              <a:rPr lang="en-US" dirty="0">
                <a:latin typeface="+mn-lt"/>
              </a:rPr>
              <a:t>]</a:t>
            </a:r>
          </a:p>
          <a:p>
            <a:pPr lvl="1"/>
            <a:r>
              <a:rPr lang="en-US" dirty="0">
                <a:latin typeface="+mn-lt"/>
              </a:rPr>
              <a:t>Visualize concepts, or procedures.</a:t>
            </a:r>
          </a:p>
          <a:p>
            <a:r>
              <a:rPr lang="en-US" dirty="0">
                <a:latin typeface="+mn-lt"/>
              </a:rPr>
              <a:t>Not too much new information at the same time! [</a:t>
            </a:r>
            <a:r>
              <a:rPr lang="en-US" b="1" dirty="0">
                <a:latin typeface="+mn-lt"/>
              </a:rPr>
              <a:t>Miller’s rule</a:t>
            </a:r>
            <a:r>
              <a:rPr lang="en-US" dirty="0">
                <a:latin typeface="+mn-lt"/>
              </a:rPr>
              <a:t>]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D0D1D3-F776-C879-1726-7A7D0421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5474023" cy="5369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content/message/structure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7BED-3D34-9437-B800-A3A8822E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1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E1BBD-3C57-4A8E-9453-1A943551F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97" y="1517968"/>
            <a:ext cx="3857624" cy="2992396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Learning Sciences</a:t>
            </a:r>
            <a:r>
              <a:rPr lang="en-US" sz="1600" dirty="0"/>
              <a:t> is an emerging, interdisciplinary research area that focuses on developing a multi-faceted understanding of learning as it happens in the real world, as well as designing, implementing and improving learning environments.</a:t>
            </a:r>
          </a:p>
          <a:p>
            <a:r>
              <a:rPr lang="en-US" sz="1600" dirty="0"/>
              <a:t>Learning sciences is the critical theoretical understanding of learning, engagement in the design and implementation of learning innovations, and the improvement of instructional methodologies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18F422-6E67-474C-88C6-7B78E1E5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131032"/>
            <a:ext cx="7907338" cy="13869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content/message/structure: ?????</a:t>
            </a:r>
            <a:br>
              <a:rPr lang="en-US" dirty="0"/>
            </a:br>
            <a:r>
              <a:rPr lang="en-US" sz="1800" b="0" dirty="0">
                <a:latin typeface="+mn-lt"/>
              </a:rPr>
              <a:t>A </a:t>
            </a:r>
            <a:r>
              <a:rPr lang="en-US" sz="1800" b="0" dirty="0">
                <a:solidFill>
                  <a:srgbClr val="FF0000"/>
                </a:solidFill>
                <a:latin typeface="+mn-lt"/>
              </a:rPr>
              <a:t>learning sciences teacher </a:t>
            </a:r>
            <a:r>
              <a:rPr lang="en-US" sz="1800" b="0" dirty="0">
                <a:latin typeface="+mn-lt"/>
              </a:rPr>
              <a:t>teaches the "How People Learn: Designing Learning Tools I" course to students pursuing a </a:t>
            </a:r>
            <a:r>
              <a:rPr lang="en-US" sz="1800" b="0" dirty="0">
                <a:solidFill>
                  <a:srgbClr val="FF0000"/>
                </a:solidFill>
                <a:latin typeface="+mn-lt"/>
              </a:rPr>
              <a:t>master's degree in engineering</a:t>
            </a:r>
            <a:r>
              <a:rPr lang="en-US" sz="1800" b="0" dirty="0">
                <a:latin typeface="+mn-lt"/>
              </a:rPr>
              <a:t>. In </a:t>
            </a:r>
            <a:r>
              <a:rPr lang="en-US" sz="1800" b="0" dirty="0">
                <a:solidFill>
                  <a:srgbClr val="FF0000"/>
                </a:solidFill>
                <a:latin typeface="+mn-lt"/>
              </a:rPr>
              <a:t>the third week </a:t>
            </a:r>
            <a:r>
              <a:rPr lang="en-US" sz="1800" b="0" dirty="0">
                <a:latin typeface="+mn-lt"/>
              </a:rPr>
              <a:t>of the course, the teacher gives the students the following figure about learning sciences.</a:t>
            </a:r>
            <a:endParaRPr lang="fr-FR" b="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7CBF-5FDB-4EC7-A9F3-2F4C3A54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B358FAE4-E874-49F8-9F9D-04CB40D84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1" y="1301654"/>
            <a:ext cx="4386672" cy="32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4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ED85C6-A46E-4986-BED5-859BCB6F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42448"/>
          </a:xfrm>
        </p:spPr>
        <p:txBody>
          <a:bodyPr/>
          <a:lstStyle/>
          <a:p>
            <a:r>
              <a:rPr lang="en-US" dirty="0"/>
              <a:t>Experiment: Divided Attention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38C8-FA91-4837-9C48-5A53635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0DFE23-5BF2-4BE0-847A-B8FD1DD5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91" y="797126"/>
            <a:ext cx="4020909" cy="3386772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Divided attention </a:t>
            </a:r>
            <a:r>
              <a:rPr lang="en-US" dirty="0"/>
              <a:t>refers to situations where a person is attempting to engage in </a:t>
            </a:r>
            <a:r>
              <a:rPr lang="en-US" b="1" dirty="0"/>
              <a:t>two or more tasks simultaneously</a:t>
            </a:r>
            <a:r>
              <a:rPr lang="en-US" dirty="0"/>
              <a:t>. </a:t>
            </a:r>
          </a:p>
          <a:p>
            <a:r>
              <a:rPr lang="en-US" dirty="0"/>
              <a:t>For example, please try to name the colors of the words (e.g., </a:t>
            </a:r>
            <a:r>
              <a:rPr lang="en-US" dirty="0">
                <a:solidFill>
                  <a:srgbClr val="FF0000"/>
                </a:solidFill>
              </a:rPr>
              <a:t>Green </a:t>
            </a:r>
            <a:r>
              <a:rPr lang="en-US" dirty="0"/>
              <a:t>say “Red”). </a:t>
            </a:r>
          </a:p>
          <a:p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D60CE2-44C1-466C-9F10-106AB92F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69" y="576778"/>
            <a:ext cx="3723440" cy="28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3ADE7-F173-7075-68B8-7643CBE6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264" y="318857"/>
            <a:ext cx="1331137" cy="809566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332F-368A-4AC5-875D-73171D98B2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4F09BFF-FAAB-5A98-2210-B5E0667D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58" y="1239009"/>
            <a:ext cx="6963603" cy="3386137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Let’s connect to 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ttpoll.eu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Enter the session ID  </a:t>
            </a:r>
            <a:r>
              <a:rPr lang="en-US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hpl2024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3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832FD9-A0CD-47A3-B1C6-F17EB1A42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03" y="835454"/>
            <a:ext cx="4849822" cy="3386772"/>
          </a:xfrm>
        </p:spPr>
        <p:txBody>
          <a:bodyPr>
            <a:normAutofit/>
          </a:bodyPr>
          <a:lstStyle/>
          <a:p>
            <a:endParaRPr lang="en-US" sz="1700" b="0" i="0" u="none" strike="noStrike" baseline="0" dirty="0"/>
          </a:p>
          <a:p>
            <a:r>
              <a:rPr lang="en-US" sz="1700" b="0" i="0" u="none" strike="noStrike" baseline="0" dirty="0"/>
              <a:t>Two different things at the same time is challenging. </a:t>
            </a:r>
          </a:p>
          <a:p>
            <a:endParaRPr lang="en-US" sz="1700" b="0" i="0" u="none" strike="noStrike" baseline="0" dirty="0"/>
          </a:p>
          <a:p>
            <a:r>
              <a:rPr lang="en-US" sz="1700" dirty="0"/>
              <a:t>When we try to multitask, our brain tends to suffer from </a:t>
            </a:r>
            <a:r>
              <a:rPr lang="en-US" sz="1700" b="1" dirty="0">
                <a:highlight>
                  <a:srgbClr val="FF0000"/>
                </a:highlight>
              </a:rPr>
              <a:t>cognitive overload. </a:t>
            </a:r>
          </a:p>
          <a:p>
            <a:endParaRPr lang="en-US" sz="1700" dirty="0"/>
          </a:p>
          <a:p>
            <a:r>
              <a:rPr lang="en-US" sz="1700" dirty="0"/>
              <a:t>The Magical Number  </a:t>
            </a:r>
            <a:r>
              <a:rPr lang="en-US" sz="1700" b="1" dirty="0"/>
              <a:t>7±2 (Miller’s Law) </a:t>
            </a:r>
            <a:r>
              <a:rPr lang="en-US" sz="1700" dirty="0"/>
              <a:t>[Miller, 1956] </a:t>
            </a:r>
          </a:p>
          <a:p>
            <a:endParaRPr lang="en-US" sz="1700" dirty="0"/>
          </a:p>
          <a:p>
            <a:r>
              <a:rPr lang="en-US" sz="1700" b="1" dirty="0"/>
              <a:t>Keep it simple to reduce cognitive load!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b="0" i="0" u="none" strike="noStrike" baseline="0" dirty="0"/>
          </a:p>
          <a:p>
            <a:endParaRPr lang="en-US" sz="1700" b="0" i="0" u="none" strike="noStrike" baseline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429B7E-24BD-0CB5-9845-213C7FC2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89" y="1393256"/>
            <a:ext cx="3144838" cy="2356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76E3CB-F133-42AC-95E8-F7A3950D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401381" cy="536973"/>
          </a:xfrm>
        </p:spPr>
        <p:txBody>
          <a:bodyPr anchor="t">
            <a:noAutofit/>
          </a:bodyPr>
          <a:lstStyle/>
          <a:p>
            <a:r>
              <a:rPr lang="en-US" sz="2800" i="0" u="none" strike="noStrike" baseline="0" dirty="0"/>
              <a:t>Bad news: </a:t>
            </a:r>
            <a:r>
              <a:rPr lang="en-US" sz="2800" b="0" i="0" u="none" strike="noStrike" baseline="0" dirty="0"/>
              <a:t>Human attention is a limited resource! </a:t>
            </a:r>
            <a:br>
              <a:rPr lang="en-US" sz="2800" b="0" i="0" u="none" strike="noStrike" baseline="0" dirty="0"/>
            </a:br>
            <a:endParaRPr lang="fr-FR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4A26-77D5-4C17-B1E8-CBE554BCF8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902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3"/>
          <p:cNvSpPr>
            <a:spLocks noGrp="1"/>
          </p:cNvSpPr>
          <p:nvPr>
            <p:ph type="title"/>
          </p:nvPr>
        </p:nvSpPr>
        <p:spPr>
          <a:xfrm>
            <a:off x="1270397" y="196453"/>
            <a:ext cx="6172200" cy="647105"/>
          </a:xfrm>
        </p:spPr>
        <p:txBody>
          <a:bodyPr/>
          <a:lstStyle/>
          <a:p>
            <a:pPr algn="ctr"/>
            <a:r>
              <a:rPr lang="fr-CH" altLang="en-US" b="1" dirty="0" err="1">
                <a:latin typeface="+mn-lt"/>
              </a:rPr>
              <a:t>What</a:t>
            </a:r>
            <a:r>
              <a:rPr lang="fr-CH" altLang="en-US" b="1" dirty="0">
                <a:latin typeface="+mn-lt"/>
              </a:rPr>
              <a:t> </a:t>
            </a:r>
            <a:r>
              <a:rPr lang="fr-CH" altLang="en-US" b="1" dirty="0" err="1">
                <a:latin typeface="+mn-lt"/>
              </a:rPr>
              <a:t>visuals</a:t>
            </a:r>
            <a:r>
              <a:rPr lang="fr-CH" altLang="en-US" b="1" dirty="0">
                <a:latin typeface="+mn-lt"/>
              </a:rPr>
              <a:t> do?</a:t>
            </a:r>
            <a:endParaRPr lang="en-US" altLang="en-US" b="1" dirty="0">
              <a:latin typeface="+mn-lt"/>
            </a:endParaRPr>
          </a:p>
        </p:txBody>
      </p:sp>
      <p:sp>
        <p:nvSpPr>
          <p:cNvPr id="7680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197769-B743-44B0-8568-2B9557BE0A8A}" type="slidenum">
              <a:rPr lang="fr-FR" altLang="en-US" sz="900">
                <a:solidFill>
                  <a:srgbClr val="898989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en-US" sz="90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6DD8AB-B2C9-4D97-8A72-B9C68E18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4" y="1262062"/>
            <a:ext cx="18276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CH" altLang="en-US" sz="2100" b="1" dirty="0">
                <a:solidFill>
                  <a:schemeClr val="accent1"/>
                </a:solidFill>
                <a:latin typeface="+mn-lt"/>
              </a:rPr>
              <a:t>Help </a:t>
            </a:r>
            <a:r>
              <a:rPr lang="fr-CH" altLang="en-US" sz="2100" b="1" dirty="0" err="1">
                <a:solidFill>
                  <a:schemeClr val="accent1"/>
                </a:solidFill>
                <a:latin typeface="+mn-lt"/>
              </a:rPr>
              <a:t>remember</a:t>
            </a:r>
            <a:endParaRPr lang="en-US" altLang="en-US" sz="2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CCA162-0E89-42D4-96ED-BE949ABD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03" y="3923111"/>
            <a:ext cx="3403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CH" altLang="en-US" sz="2100" b="1" dirty="0">
                <a:solidFill>
                  <a:schemeClr val="accent1"/>
                </a:solidFill>
                <a:latin typeface="+mn-lt"/>
              </a:rPr>
              <a:t>Lead us to </a:t>
            </a:r>
            <a:r>
              <a:rPr lang="fr-CH" altLang="en-US" sz="2100" b="1" dirty="0" err="1">
                <a:solidFill>
                  <a:schemeClr val="accent1"/>
                </a:solidFill>
                <a:latin typeface="+mn-lt"/>
              </a:rPr>
              <a:t>understand</a:t>
            </a:r>
            <a:r>
              <a:rPr lang="fr-CH" altLang="en-US" sz="2100" b="1" dirty="0">
                <a:solidFill>
                  <a:schemeClr val="accent1"/>
                </a:solidFill>
                <a:latin typeface="+mn-lt"/>
              </a:rPr>
              <a:t> a solution or </a:t>
            </a:r>
            <a:r>
              <a:rPr lang="fr-CH" altLang="en-US" sz="2100" b="1" dirty="0" err="1">
                <a:solidFill>
                  <a:schemeClr val="accent1"/>
                </a:solidFill>
                <a:latin typeface="+mn-lt"/>
              </a:rPr>
              <a:t>result</a:t>
            </a:r>
            <a:endParaRPr lang="en-US" altLang="en-US" sz="2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8AAFCC-40E9-4743-B9CA-954543CB9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2" y="1187054"/>
            <a:ext cx="2605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CH" altLang="en-US" sz="2100" b="1" dirty="0">
                <a:solidFill>
                  <a:schemeClr val="accent1"/>
                </a:solidFill>
                <a:latin typeface="+mn-lt"/>
              </a:rPr>
              <a:t>Help </a:t>
            </a:r>
            <a:r>
              <a:rPr lang="fr-CH" altLang="en-US" sz="2100" b="1" dirty="0" err="1">
                <a:solidFill>
                  <a:schemeClr val="accent1"/>
                </a:solidFill>
                <a:latin typeface="+mn-lt"/>
              </a:rPr>
              <a:t>make</a:t>
            </a:r>
            <a:r>
              <a:rPr lang="fr-CH" altLang="en-US" sz="21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CH" altLang="en-US" sz="2100" b="1" dirty="0" err="1">
                <a:solidFill>
                  <a:schemeClr val="accent1"/>
                </a:solidFill>
                <a:latin typeface="+mn-lt"/>
              </a:rPr>
              <a:t>sense</a:t>
            </a:r>
            <a:r>
              <a:rPr lang="fr-CH" altLang="en-US" sz="2100" b="1" dirty="0">
                <a:solidFill>
                  <a:schemeClr val="accent1"/>
                </a:solidFill>
                <a:latin typeface="+mn-lt"/>
              </a:rPr>
              <a:t> of the info</a:t>
            </a:r>
            <a:endParaRPr lang="en-US" altLang="en-US" sz="21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1DBA53AA-6935-461E-8721-65ED1BDD112A}"/>
              </a:ext>
            </a:extLst>
          </p:cNvPr>
          <p:cNvSpPr/>
          <p:nvPr/>
        </p:nvSpPr>
        <p:spPr>
          <a:xfrm>
            <a:off x="2951560" y="1450181"/>
            <a:ext cx="3180943" cy="2085975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CH" sz="2400" dirty="0">
                <a:solidFill>
                  <a:schemeClr val="accent1"/>
                </a:solidFill>
              </a:rPr>
              <a:t>AT A GLANCE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85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PChart">
            <a:extLst>
              <a:ext uri="{FF2B5EF4-FFF2-40B4-BE49-F238E27FC236}">
                <a16:creationId xmlns:a16="http://schemas.microsoft.com/office/drawing/2014/main" id="{41437DF0-6D23-E612-80FE-0F698BDBE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90988" y="277039"/>
            <a:ext cx="4572000" cy="3860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88F9EB70-2674-FC5F-2CDB-EB8C3B54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558285"/>
          </a:xfrm>
        </p:spPr>
        <p:txBody>
          <a:bodyPr>
            <a:normAutofit fontScale="90000"/>
          </a:bodyPr>
          <a:lstStyle/>
          <a:p>
            <a:r>
              <a:rPr lang="fr-FR" dirty="0"/>
              <a:t>How are </a:t>
            </a:r>
            <a:r>
              <a:rPr lang="fr-FR" dirty="0" err="1"/>
              <a:t>you</a:t>
            </a:r>
            <a:r>
              <a:rPr lang="fr-FR" dirty="0"/>
              <a:t> (right </a:t>
            </a:r>
            <a:r>
              <a:rPr lang="fr-FR" dirty="0" err="1"/>
              <a:t>now</a:t>
            </a:r>
            <a:r>
              <a:rPr lang="fr-FR" dirty="0"/>
              <a:t>) ?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58FC681-8752-689F-7961-C0EF3B6762D3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3125" y="775897"/>
            <a:ext cx="3667125" cy="3386772"/>
          </a:xfrm>
        </p:spPr>
        <p:txBody>
          <a:bodyPr/>
          <a:lstStyle/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tired</a:t>
            </a:r>
            <a:r>
              <a:rPr lang="fr-FR" dirty="0"/>
              <a:t>.</a:t>
            </a:r>
          </a:p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exhausted</a:t>
            </a:r>
            <a:r>
              <a:rPr lang="fr-FR" dirty="0"/>
              <a:t>.</a:t>
            </a:r>
          </a:p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sleepy</a:t>
            </a:r>
            <a:r>
              <a:rPr lang="fr-FR" dirty="0"/>
              <a:t>.</a:t>
            </a:r>
          </a:p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bored</a:t>
            </a:r>
            <a:r>
              <a:rPr lang="fr-FR" dirty="0"/>
              <a:t>.</a:t>
            </a:r>
          </a:p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ready</a:t>
            </a:r>
            <a:r>
              <a:rPr lang="fr-FR" dirty="0"/>
              <a:t>. </a:t>
            </a:r>
          </a:p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No </a:t>
            </a:r>
            <a:r>
              <a:rPr lang="fr-FR" dirty="0" err="1"/>
              <a:t>idea</a:t>
            </a:r>
            <a:r>
              <a:rPr lang="fr-FR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ACEE9-E845-1302-0AEF-CCC92381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B6C013F-EBC4-8BCF-844B-D39513DF9144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2357FA-4112-45F2-94B7-2D5541B1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787368" cy="55339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audience/learners:               </a:t>
            </a:r>
            <a:r>
              <a:rPr lang="en-US" dirty="0"/>
              <a:t>Engage them!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7F05-4F03-420B-8220-CD228751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312AC8-F765-48FA-8D95-E63DB4F3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547" y="684431"/>
            <a:ext cx="7726363" cy="3583123"/>
          </a:xfrm>
        </p:spPr>
        <p:txBody>
          <a:bodyPr/>
          <a:lstStyle/>
          <a:p>
            <a:r>
              <a:rPr lang="en-US" sz="1800" b="1" dirty="0">
                <a:latin typeface="+mn-lt"/>
              </a:rPr>
              <a:t>the ICAP framework and research evidence.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6C77F7B-6EAC-4E0E-9AD6-37A612077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59615"/>
              </p:ext>
            </p:extLst>
          </p:nvPr>
        </p:nvGraphicFramePr>
        <p:xfrm>
          <a:off x="1055914" y="1080593"/>
          <a:ext cx="7032171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18">
                  <a:extLst>
                    <a:ext uri="{9D8B030D-6E8A-4147-A177-3AD203B41FA5}">
                      <a16:colId xmlns:a16="http://schemas.microsoft.com/office/drawing/2014/main" val="649012421"/>
                    </a:ext>
                  </a:extLst>
                </a:gridCol>
                <a:gridCol w="1454746">
                  <a:extLst>
                    <a:ext uri="{9D8B030D-6E8A-4147-A177-3AD203B41FA5}">
                      <a16:colId xmlns:a16="http://schemas.microsoft.com/office/drawing/2014/main" val="3091851399"/>
                    </a:ext>
                  </a:extLst>
                </a:gridCol>
                <a:gridCol w="1336761">
                  <a:extLst>
                    <a:ext uri="{9D8B030D-6E8A-4147-A177-3AD203B41FA5}">
                      <a16:colId xmlns:a16="http://schemas.microsoft.com/office/drawing/2014/main" val="357076014"/>
                    </a:ext>
                  </a:extLst>
                </a:gridCol>
                <a:gridCol w="1578212">
                  <a:extLst>
                    <a:ext uri="{9D8B030D-6E8A-4147-A177-3AD203B41FA5}">
                      <a16:colId xmlns:a16="http://schemas.microsoft.com/office/drawing/2014/main" val="1976461513"/>
                    </a:ext>
                  </a:extLst>
                </a:gridCol>
                <a:gridCol w="1406434">
                  <a:extLst>
                    <a:ext uri="{9D8B030D-6E8A-4147-A177-3AD203B41FA5}">
                      <a16:colId xmlns:a16="http://schemas.microsoft.com/office/drawing/2014/main" val="804313468"/>
                    </a:ext>
                  </a:extLst>
                </a:gridCol>
              </a:tblGrid>
              <a:tr h="45345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ICAP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PASSIVE </a:t>
                      </a:r>
                      <a:r>
                        <a:rPr lang="fr-FR" i="1" dirty="0" err="1">
                          <a:latin typeface="+mn-lt"/>
                        </a:rPr>
                        <a:t>Receiving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ACTIVE </a:t>
                      </a:r>
                      <a:r>
                        <a:rPr lang="fr-FR" i="1" dirty="0" err="1">
                          <a:latin typeface="+mn-lt"/>
                        </a:rPr>
                        <a:t>Manipulating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CONSTRUCTIVE </a:t>
                      </a:r>
                      <a:r>
                        <a:rPr lang="fr-FR" i="1" dirty="0" err="1">
                          <a:latin typeface="+mn-lt"/>
                        </a:rPr>
                        <a:t>Generating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n-lt"/>
                        </a:rPr>
                        <a:t>INTERACTIVE </a:t>
                      </a:r>
                      <a:r>
                        <a:rPr lang="fr-FR" i="1" dirty="0" err="1">
                          <a:latin typeface="+mn-lt"/>
                        </a:rPr>
                        <a:t>Dialoguing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6161"/>
                  </a:ext>
                </a:extLst>
              </a:tr>
              <a:tr h="80384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LISTENING to a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Listening </a:t>
                      </a:r>
                      <a:r>
                        <a:rPr lang="en-US" sz="1200" b="1" dirty="0">
                          <a:latin typeface="+mn-lt"/>
                        </a:rPr>
                        <a:t>without doing anything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Repeating or rehearsing</a:t>
                      </a:r>
                      <a:r>
                        <a:rPr lang="en-US" sz="1200" dirty="0">
                          <a:latin typeface="+mn-lt"/>
                        </a:rPr>
                        <a:t>;</a:t>
                      </a:r>
                      <a:br>
                        <a:rPr lang="en-US" sz="1200" dirty="0">
                          <a:latin typeface="+mn-lt"/>
                        </a:rPr>
                      </a:br>
                      <a:r>
                        <a:rPr lang="en-US" sz="1200" b="1" dirty="0">
                          <a:latin typeface="+mn-lt"/>
                        </a:rPr>
                        <a:t>Taking verbatim notes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Reflecting </a:t>
                      </a:r>
                      <a:r>
                        <a:rPr lang="en-US" sz="1200" b="1" dirty="0">
                          <a:latin typeface="+mn-lt"/>
                        </a:rPr>
                        <a:t>out-loud</a:t>
                      </a:r>
                      <a:r>
                        <a:rPr lang="en-US" sz="1200" dirty="0">
                          <a:latin typeface="+mn-lt"/>
                        </a:rPr>
                        <a:t>;</a:t>
                      </a:r>
                      <a:br>
                        <a:rPr lang="en-US" sz="1200" dirty="0">
                          <a:latin typeface="+mn-lt"/>
                        </a:rPr>
                      </a:br>
                      <a:r>
                        <a:rPr lang="en-US" sz="1200" dirty="0">
                          <a:latin typeface="+mn-lt"/>
                        </a:rPr>
                        <a:t>Self explaining,</a:t>
                      </a:r>
                      <a:br>
                        <a:rPr lang="en-US" sz="1200" dirty="0">
                          <a:latin typeface="+mn-lt"/>
                        </a:rPr>
                      </a:br>
                      <a:r>
                        <a:rPr lang="en-US" sz="1200" b="1" dirty="0">
                          <a:latin typeface="+mn-lt"/>
                        </a:rPr>
                        <a:t>Asking questions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Defending and arguing </a:t>
                      </a:r>
                      <a:r>
                        <a:rPr lang="en-US" sz="1200" dirty="0">
                          <a:latin typeface="+mn-lt"/>
                        </a:rPr>
                        <a:t>a position in small group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578113"/>
                  </a:ext>
                </a:extLst>
              </a:tr>
              <a:tr h="803849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average scores on the post-test were as follows: 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assive engagement: </a:t>
                      </a:r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55.3% </a:t>
                      </a:r>
                    </a:p>
                    <a:p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ctive engagement: </a:t>
                      </a:r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62.5% </a:t>
                      </a:r>
                    </a:p>
                    <a:p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onstructive engagement:</a:t>
                      </a:r>
                    </a:p>
                    <a:p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72.9% </a:t>
                      </a:r>
                    </a:p>
                    <a:p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nteractive engagement: </a:t>
                      </a:r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81.9% </a:t>
                      </a:r>
                    </a:p>
                    <a:p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624168"/>
                  </a:ext>
                </a:extLst>
              </a:tr>
            </a:tbl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E7ECBB-80E4-497D-AA0C-FE0E068919C5}"/>
              </a:ext>
            </a:extLst>
          </p:cNvPr>
          <p:cNvSpPr/>
          <p:nvPr/>
        </p:nvSpPr>
        <p:spPr>
          <a:xfrm>
            <a:off x="2726611" y="3539598"/>
            <a:ext cx="4582886" cy="45175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more engagement the more learning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3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1472DF-382F-662D-FE7F-E546BEA2B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190544"/>
            <a:ext cx="4745788" cy="1946888"/>
          </a:xfrm>
        </p:spPr>
        <p:txBody>
          <a:bodyPr/>
          <a:lstStyle/>
          <a:p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 with the audience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effective pauses</a:t>
            </a:r>
          </a:p>
          <a:p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Prepare interactive presentations</a:t>
            </a:r>
          </a:p>
          <a:p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Ask simple questions</a:t>
            </a:r>
          </a:p>
          <a:p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Check their attention</a:t>
            </a:r>
          </a:p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DD292-C5D7-7571-4E86-412A04D7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631350" cy="107275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The audience/learners:                      </a:t>
            </a:r>
            <a:r>
              <a:rPr lang="en-US" b="0" dirty="0"/>
              <a:t>Interactive </a:t>
            </a:r>
            <a:endParaRPr lang="fr-FR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5F00-D70A-BD69-E804-66F06B45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148B8-DF6F-117F-90CC-A45F04F9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C4750A-1490-80D5-B0F5-F8855860E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06" y="830263"/>
            <a:ext cx="4087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84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0D57499C-3FCD-E867-C13C-6FDC0C86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531497"/>
          </a:xfrm>
        </p:spPr>
        <p:txBody>
          <a:bodyPr/>
          <a:lstStyle/>
          <a:p>
            <a:r>
              <a:rPr lang="en-US" dirty="0"/>
              <a:t>Now, are you able to ?</a:t>
            </a:r>
            <a:endParaRPr lang="fr-FR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FE6BE6D-CFD2-3204-DD92-68317FC527B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04875" y="720469"/>
            <a:ext cx="3667125" cy="1201414"/>
          </a:xfrm>
        </p:spPr>
        <p:txBody>
          <a:bodyPr/>
          <a:lstStyle/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Yes</a:t>
            </a:r>
          </a:p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No</a:t>
            </a:r>
          </a:p>
          <a:p>
            <a:pPr marL="342900" indent="-342900">
              <a:buFont typeface="Wingdings" pitchFamily="2" charset="2"/>
              <a:buAutoNum type="alphaUcPeriod"/>
            </a:pPr>
            <a:r>
              <a:rPr lang="fr-FR" dirty="0"/>
              <a:t>Not sure.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D9D6-3725-3F0E-9E8C-6D822340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TPPolling" title="Polling Shape">
            <a:extLst>
              <a:ext uri="{FF2B5EF4-FFF2-40B4-BE49-F238E27FC236}">
                <a16:creationId xmlns:a16="http://schemas.microsoft.com/office/drawing/2014/main" id="{56FE999D-5596-3BEA-75E3-F31CA9F21BE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8D491-1179-30B7-C1F7-A52EB604E1F6}"/>
              </a:ext>
            </a:extLst>
          </p:cNvPr>
          <p:cNvSpPr txBox="1"/>
          <p:nvPr/>
        </p:nvSpPr>
        <p:spPr>
          <a:xfrm rot="20557503">
            <a:off x="2484916" y="835290"/>
            <a:ext cx="2528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Let’s connect to 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ttpoll.eu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Enter the session ID  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hpl2024</a:t>
            </a:r>
            <a:endParaRPr lang="fr-FR" sz="1200" dirty="0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23739AFF-5EDF-ED62-558D-4BE9312C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342" r="-2" b="-2"/>
          <a:stretch/>
        </p:blipFill>
        <p:spPr>
          <a:xfrm>
            <a:off x="6134050" y="36823"/>
            <a:ext cx="1639911" cy="788475"/>
          </a:xfrm>
          <a:prstGeom prst="rect">
            <a:avLst/>
          </a:prstGeom>
          <a:noFill/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2BBC0EC-C7AF-C4B5-1F42-6A52AF383BE2}"/>
              </a:ext>
            </a:extLst>
          </p:cNvPr>
          <p:cNvSpPr txBox="1">
            <a:spLocks/>
          </p:cNvSpPr>
          <p:nvPr/>
        </p:nvSpPr>
        <p:spPr>
          <a:xfrm>
            <a:off x="5027054" y="825298"/>
            <a:ext cx="3958107" cy="3605033"/>
          </a:xfrm>
          <a:prstGeom prst="rect">
            <a:avLst/>
          </a:prstGeom>
          <a:solidFill>
            <a:srgbClr val="FF0000"/>
          </a:solidFill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Understand the structure of an interactive presentation.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Identify the key elements that make a presentation good. 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Deliver a clear and compelling presentation.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6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take-away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down the three most important things you’ve learned today.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the first </a:t>
            </a:r>
            <a:r>
              <a:rPr lang="fr-CH" dirty="0" err="1"/>
              <a:t>thing</a:t>
            </a:r>
            <a:r>
              <a:rPr lang="fr-CH" dirty="0"/>
              <a:t> </a:t>
            </a:r>
            <a:r>
              <a:rPr lang="fr-CH" dirty="0" err="1"/>
              <a:t>your</a:t>
            </a:r>
            <a:r>
              <a:rPr lang="fr-CH" dirty="0"/>
              <a:t> </a:t>
            </a:r>
            <a:r>
              <a:rPr lang="fr-CH" dirty="0" err="1"/>
              <a:t>going</a:t>
            </a:r>
            <a:r>
              <a:rPr lang="fr-CH" dirty="0"/>
              <a:t> to do </a:t>
            </a:r>
            <a:r>
              <a:rPr lang="fr-CH" dirty="0" err="1"/>
              <a:t>next</a:t>
            </a:r>
            <a:r>
              <a:rPr lang="fr-CH" dirty="0"/>
              <a:t>?</a:t>
            </a: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4FF5-9CAE-5947-B6D6-2805BD5EFF17}" type="slidenum">
              <a:rPr lang="en-US" noProof="0" smtClean="0"/>
              <a:pPr/>
              <a:t>26</a:t>
            </a:fld>
            <a:endParaRPr lang="en-US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3" y="303499"/>
            <a:ext cx="1974257" cy="12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24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887F5-126F-D42F-9A4F-F3698E5D2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65121"/>
            <a:ext cx="7642301" cy="4085339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Preparing an effective presentation or pitch</a:t>
            </a:r>
          </a:p>
          <a:p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 slides 2 minutes to present</a:t>
            </a:r>
            <a:endParaRPr lang="fr-FR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B50E3-BC37-11FA-8101-79443243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3667125" cy="482218"/>
          </a:xfrm>
        </p:spPr>
        <p:txBody>
          <a:bodyPr>
            <a:normAutofit fontScale="90000"/>
          </a:bodyPr>
          <a:lstStyle/>
          <a:p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Exercise:</a:t>
            </a:r>
            <a:b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DD50-9EBA-6029-4083-91F13AA5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1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240B7-7987-44EE-8D45-956A0F58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4192430"/>
            <a:ext cx="7726363" cy="75802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dirty="0"/>
              <a:t>Thank you.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D4EFF-CF4D-4324-8E97-98909292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651296" cy="1072753"/>
          </a:xfrm>
        </p:spPr>
        <p:txBody>
          <a:bodyPr>
            <a:normAutofit/>
          </a:bodyPr>
          <a:lstStyle/>
          <a:p>
            <a:pPr algn="ctr"/>
            <a:r>
              <a:rPr lang="en-US" sz="6700" dirty="0"/>
              <a:t>The End.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BB418-3FCF-4B7B-8AEA-52456C2C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A1AADE-EEDA-46E4-8B62-43CBE750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en-US" sz="1200" dirty="0"/>
              <a:t>Nihat K. </a:t>
            </a: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79DE839E-F5AF-FE12-09CA-2F0B625F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6" y="1370368"/>
            <a:ext cx="2440165" cy="2019582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C5438965-5693-B76D-9629-5832BDDC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8" y="1372718"/>
            <a:ext cx="2513232" cy="177122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53A4A7E-F2DB-62F8-23F5-02E139FE0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565" y="1494140"/>
            <a:ext cx="3088154" cy="12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Chart">
            <a:extLst>
              <a:ext uri="{FF2B5EF4-FFF2-40B4-BE49-F238E27FC236}">
                <a16:creationId xmlns:a16="http://schemas.microsoft.com/office/drawing/2014/main" id="{82E5FA80-3339-5AE9-89D7-85BC964C9D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45679" y="695383"/>
            <a:ext cx="4572000" cy="3860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6EE29680-D475-9DFB-AF7C-E26E37C5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5156447" cy="564350"/>
          </a:xfrm>
        </p:spPr>
        <p:txBody>
          <a:bodyPr/>
          <a:lstStyle/>
          <a:p>
            <a:r>
              <a:rPr lang="fr-FR" dirty="0"/>
              <a:t>How are </a:t>
            </a:r>
            <a:r>
              <a:rPr lang="fr-FR" dirty="0" err="1"/>
              <a:t>you</a:t>
            </a:r>
            <a:r>
              <a:rPr lang="fr-FR" dirty="0"/>
              <a:t> feeling (right </a:t>
            </a:r>
            <a:r>
              <a:rPr lang="fr-FR" dirty="0" err="1"/>
              <a:t>now</a:t>
            </a:r>
            <a:r>
              <a:rPr lang="fr-FR" dirty="0"/>
              <a:t>) ?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1FB692FD-8658-654D-3338-5E4091FE3196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04875" y="878364"/>
            <a:ext cx="3667125" cy="3386772"/>
          </a:xfrm>
        </p:spPr>
        <p:txBody>
          <a:bodyPr/>
          <a:lstStyle/>
          <a:p>
            <a:pPr marL="342900" indent="-342900">
              <a:buFontTx/>
              <a:buAutoNum type="alphaUcPeriod"/>
            </a:pPr>
            <a:r>
              <a:rPr lang="en-US" dirty="0"/>
              <a:t>Excited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Bored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Happy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Worried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Stressed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Confused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Hopeful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Tired</a:t>
            </a:r>
          </a:p>
          <a:p>
            <a:pPr marL="342900" indent="-342900">
              <a:buFontTx/>
              <a:buAutoNum type="alphaUcPeriod"/>
            </a:pPr>
            <a:r>
              <a:rPr lang="en-US" dirty="0"/>
              <a:t>Don’t know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EDFF-9897-856F-06C7-248EAD0E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PPolling" title="Polling Shape">
            <a:extLst>
              <a:ext uri="{FF2B5EF4-FFF2-40B4-BE49-F238E27FC236}">
                <a16:creationId xmlns:a16="http://schemas.microsoft.com/office/drawing/2014/main" id="{C3F43568-6A80-0F8F-FDBB-054AB26FF07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3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703C-02E8-A93A-FA84-F7A21A84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71" y="371356"/>
            <a:ext cx="4041529" cy="629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Learning Goals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3E5CD-0596-3A4B-9B60-C1289BCC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175367"/>
            <a:ext cx="4572000" cy="3968132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Understand the structure of an interactive presentation.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Identify the key elements that make a presentation good. 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Deliver a clear and compelling presentation.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A1B46-D803-D4F1-E371-02F6EC8FFF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B251A103-FBE1-DD5A-AA40-5EE411A7B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254" r="26254"/>
          <a:stretch>
            <a:fillRect/>
          </a:stretch>
        </p:blipFill>
        <p:spPr>
          <a:xfrm>
            <a:off x="782990" y="1228700"/>
            <a:ext cx="3789010" cy="30311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3B32A7-7941-18E3-E944-225AA9FB67DC}"/>
              </a:ext>
            </a:extLst>
          </p:cNvPr>
          <p:cNvSpPr txBox="1">
            <a:spLocks/>
          </p:cNvSpPr>
          <p:nvPr/>
        </p:nvSpPr>
        <p:spPr>
          <a:xfrm>
            <a:off x="4572000" y="143687"/>
            <a:ext cx="4265375" cy="857344"/>
          </a:xfrm>
          <a:prstGeom prst="rect">
            <a:avLst/>
          </a:prstGeom>
        </p:spPr>
        <p:txBody>
          <a:bodyPr vert="horz" lIns="180000" tIns="0" rIns="72000" bIns="46800" rtlCol="0" anchor="ctr" anchorCtr="0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bg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/>
              <a:t>After this presentation, you will be able to: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594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FC58C-82E5-9659-B8DE-824EC7FC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90" y="1308632"/>
            <a:ext cx="6006568" cy="2765102"/>
          </a:xfrm>
        </p:spPr>
        <p:txBody>
          <a:bodyPr>
            <a:normAutofit/>
          </a:bodyPr>
          <a:lstStyle/>
          <a:p>
            <a:pPr marL="857250" lvl="1" indent="-514350">
              <a:buFont typeface="+mj-lt"/>
              <a:buAutoNum type="romanUcPeriod"/>
            </a:pPr>
            <a:r>
              <a:rPr lang="en-US" sz="2000" b="1" dirty="0"/>
              <a:t>Think: </a:t>
            </a:r>
            <a:r>
              <a:rPr lang="en-US" sz="2000" dirty="0"/>
              <a:t>Why do you think they were good or bad? (2 min.)</a:t>
            </a:r>
          </a:p>
          <a:p>
            <a:pPr marL="857250" lvl="1" indent="-514350">
              <a:buFont typeface="+mj-lt"/>
              <a:buAutoNum type="romanUcPeriod"/>
            </a:pPr>
            <a:endParaRPr lang="en-US" sz="2000" dirty="0"/>
          </a:p>
          <a:p>
            <a:pPr marL="857250" lvl="1" indent="-514350">
              <a:buFont typeface="+mj-lt"/>
              <a:buAutoNum type="romanUcPeriod"/>
            </a:pPr>
            <a:r>
              <a:rPr lang="en-US" sz="2000" b="1" dirty="0"/>
              <a:t>Pair: </a:t>
            </a:r>
            <a:r>
              <a:rPr lang="en-US" sz="2000" dirty="0"/>
              <a:t>With your seat neighbor, compare the reasons you wrote (1 min.)</a:t>
            </a:r>
          </a:p>
          <a:p>
            <a:pPr marL="857250" lvl="1" indent="-514350">
              <a:buFont typeface="+mj-lt"/>
              <a:buAutoNum type="romanUcPeriod"/>
            </a:pPr>
            <a:endParaRPr lang="en-US" sz="2000" dirty="0"/>
          </a:p>
          <a:p>
            <a:pPr marL="857250" lvl="1" indent="-514350">
              <a:buFont typeface="+mj-lt"/>
              <a:buAutoNum type="romanUcPeriod"/>
            </a:pPr>
            <a:r>
              <a:rPr lang="en-US" sz="2000" b="1" dirty="0"/>
              <a:t>Share: </a:t>
            </a:r>
            <a:r>
              <a:rPr lang="en-US" sz="2000" dirty="0"/>
              <a:t>Please choose the three most important reasons for the good and then the bad ones (2 min.).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2324E-941D-6C58-8206-A05AF24B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38761"/>
            <a:ext cx="7768236" cy="510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do presentation skills matter?</a:t>
            </a:r>
            <a:br>
              <a:rPr lang="en-US" dirty="0"/>
            </a:br>
            <a:r>
              <a:rPr lang="en-US" dirty="0"/>
              <a:t>Think about a good and a bad ones! 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0F44-0FD4-546B-4284-B5C0B954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Nihat K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81078-3E94-A36F-987B-C5053ABD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Picture 8" descr="A group of black figures with words&#10;&#10;Description automatically generated">
            <a:extLst>
              <a:ext uri="{FF2B5EF4-FFF2-40B4-BE49-F238E27FC236}">
                <a16:creationId xmlns:a16="http://schemas.microsoft.com/office/drawing/2014/main" id="{6F372A1B-216D-F152-A5FA-82869FD0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93" y="1206940"/>
            <a:ext cx="2201108" cy="20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FFECC1-6F31-9DCA-837A-F85471F2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187" y="917585"/>
            <a:ext cx="2194230" cy="2880740"/>
          </a:xfrm>
        </p:spPr>
        <p:txBody>
          <a:bodyPr>
            <a:normAutofit/>
          </a:bodyPr>
          <a:lstStyle/>
          <a:p>
            <a:r>
              <a:rPr lang="en-US" dirty="0"/>
              <a:t>Clarity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Visuals</a:t>
            </a:r>
          </a:p>
          <a:p>
            <a:r>
              <a:rPr lang="en-US" dirty="0"/>
              <a:t>Confidence</a:t>
            </a:r>
          </a:p>
          <a:p>
            <a:r>
              <a:rPr lang="en-US" dirty="0"/>
              <a:t>Storytelling</a:t>
            </a: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6A849-0EDB-8EF0-4955-C5552545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894172" cy="74069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Research Evidence: The Good, the Bad and the Ugly</a:t>
            </a:r>
            <a:endParaRPr lang="fr-FR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70C90-850A-BA9C-EFD8-F0F369CF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70D9109-B386-74F4-FA78-F14F66466D8F}"/>
              </a:ext>
            </a:extLst>
          </p:cNvPr>
          <p:cNvSpPr txBox="1">
            <a:spLocks/>
          </p:cNvSpPr>
          <p:nvPr/>
        </p:nvSpPr>
        <p:spPr>
          <a:xfrm>
            <a:off x="3582851" y="945857"/>
            <a:ext cx="2353019" cy="231293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Confusion</a:t>
            </a:r>
          </a:p>
          <a:p>
            <a:r>
              <a:rPr lang="en-US" dirty="0"/>
              <a:t>Disconnection</a:t>
            </a:r>
          </a:p>
          <a:p>
            <a:r>
              <a:rPr lang="en-US" dirty="0"/>
              <a:t>Clutter</a:t>
            </a:r>
          </a:p>
          <a:p>
            <a:r>
              <a:rPr lang="en-US" dirty="0"/>
              <a:t>Nervousness</a:t>
            </a:r>
          </a:p>
          <a:p>
            <a:r>
              <a:rPr lang="en-US" dirty="0"/>
              <a:t>Monotony</a:t>
            </a:r>
          </a:p>
          <a:p>
            <a:r>
              <a:rPr lang="en-US" dirty="0"/>
              <a:t>Overload</a:t>
            </a:r>
            <a:endParaRPr lang="fr-FR" dirty="0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841C6B-F1A2-F5F2-EEB9-D285CCD9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3026">
            <a:off x="5751018" y="1337144"/>
            <a:ext cx="2859043" cy="1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 descr="Quadrillage en pointillé">
            <a:extLst>
              <a:ext uri="{FF2B5EF4-FFF2-40B4-BE49-F238E27FC236}">
                <a16:creationId xmlns:a16="http://schemas.microsoft.com/office/drawing/2014/main" id="{80D0C79F-B0C4-444C-AE25-B48633F8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428750"/>
            <a:ext cx="531495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800" b="1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60419" name="Rectangle 2"/>
          <p:cNvSpPr>
            <a:spLocks noGrp="1"/>
          </p:cNvSpPr>
          <p:nvPr>
            <p:ph type="title"/>
          </p:nvPr>
        </p:nvSpPr>
        <p:spPr>
          <a:xfrm>
            <a:off x="947018" y="73820"/>
            <a:ext cx="6172200" cy="602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dirty="0">
                <a:latin typeface="+mj-lt"/>
              </a:rPr>
              <a:t>Definition of a Presentation</a:t>
            </a:r>
            <a:endParaRPr lang="fr-FR" altLang="fr-FR" dirty="0">
              <a:latin typeface="+mj-lt"/>
            </a:endParaRPr>
          </a:p>
        </p:txBody>
      </p:sp>
      <p:sp>
        <p:nvSpPr>
          <p:cNvPr id="60427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CBE0F-8973-4702-A2E0-DA50B2B74829}" type="slidenum">
              <a:rPr lang="fr-FR" altLang="fr-FR" sz="900">
                <a:solidFill>
                  <a:srgbClr val="898989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90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50180" name="Rectangle 3" descr="5%">
            <a:extLst>
              <a:ext uri="{FF2B5EF4-FFF2-40B4-BE49-F238E27FC236}">
                <a16:creationId xmlns:a16="http://schemas.microsoft.com/office/drawing/2014/main" id="{AEEC3E61-712B-43E5-A3AF-7BFE886F5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14650"/>
            <a:ext cx="4400550" cy="1771650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800" b="1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0421" name="Rectangle 4" descr="5%"/>
          <p:cNvSpPr>
            <a:spLocks noChangeArrowheads="1"/>
          </p:cNvSpPr>
          <p:nvPr/>
        </p:nvSpPr>
        <p:spPr bwMode="auto">
          <a:xfrm>
            <a:off x="2457450" y="816770"/>
            <a:ext cx="4400550" cy="1754981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3175627" y="929879"/>
            <a:ext cx="2792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CC0000"/>
                </a:solidFill>
                <a:latin typeface="Arial Rounded MT Bold" panose="020F0704030504030204" pitchFamily="34" charset="0"/>
              </a:rPr>
              <a:t>SPEAKER/PRESENTER</a:t>
            </a:r>
            <a:endParaRPr lang="fr-FR" altLang="fr-FR" sz="1800" b="1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183" name="Text Box 6">
            <a:extLst>
              <a:ext uri="{FF2B5EF4-FFF2-40B4-BE49-F238E27FC236}">
                <a16:creationId xmlns:a16="http://schemas.microsoft.com/office/drawing/2014/main" id="{3649D893-51E6-4B35-BDCE-3CDD3FE0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83" y="4171951"/>
            <a:ext cx="2602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AUDIENCE/LEARNER</a:t>
            </a: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E9C939D6-C1B6-47F1-8101-D36914AF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860" y="1735932"/>
            <a:ext cx="34483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latin typeface="+mn-lt"/>
              </a:rPr>
              <a:t>Communication </a:t>
            </a:r>
            <a:r>
              <a:rPr lang="fr-FR" altLang="fr-FR" sz="2400" b="1" dirty="0" err="1">
                <a:latin typeface="+mn-lt"/>
              </a:rPr>
              <a:t>skills</a:t>
            </a:r>
            <a:r>
              <a:rPr lang="fr-FR" altLang="fr-FR" sz="2400" b="1" dirty="0"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b="1" dirty="0">
                <a:latin typeface="+mn-lt"/>
              </a:rPr>
              <a:t>Planning &amp; </a:t>
            </a:r>
            <a:r>
              <a:rPr lang="fr-FR" altLang="fr-FR" sz="2400" b="1" kern="0" dirty="0">
                <a:solidFill>
                  <a:prstClr val="black"/>
                </a:solidFill>
                <a:latin typeface="+mn-lt"/>
              </a:rPr>
              <a:t>Supports </a:t>
            </a:r>
            <a:endParaRPr lang="fr-FR" altLang="fr-FR" sz="2400" b="1" kern="0" dirty="0">
              <a:solidFill>
                <a:srgbClr val="00800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2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7220306D-2459-4917-B780-48148B8A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510" y="3059906"/>
            <a:ext cx="37689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700" b="1" dirty="0">
                <a:latin typeface="+mn-lt"/>
              </a:rPr>
              <a:t>Perception,  Attention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700" b="1" dirty="0">
                <a:latin typeface="+mn-lt"/>
              </a:rPr>
              <a:t>Motivation, Memory</a:t>
            </a:r>
          </a:p>
        </p:txBody>
      </p:sp>
      <p:sp>
        <p:nvSpPr>
          <p:cNvPr id="60426" name="ZoneTexte 9"/>
          <p:cNvSpPr txBox="1">
            <a:spLocks noChangeArrowheads="1"/>
          </p:cNvSpPr>
          <p:nvPr/>
        </p:nvSpPr>
        <p:spPr bwMode="auto">
          <a:xfrm>
            <a:off x="1571625" y="1553767"/>
            <a:ext cx="267891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100" dirty="0">
                <a:latin typeface="Arial Rounded MT Bold" panose="020F0704030504030204" pitchFamily="34" charset="0"/>
              </a:rPr>
              <a:t>MESSAGE</a:t>
            </a:r>
          </a:p>
        </p:txBody>
      </p:sp>
      <p:sp>
        <p:nvSpPr>
          <p:cNvPr id="2" name="ZoneTexte 9">
            <a:extLst>
              <a:ext uri="{FF2B5EF4-FFF2-40B4-BE49-F238E27FC236}">
                <a16:creationId xmlns:a16="http://schemas.microsoft.com/office/drawing/2014/main" id="{BDEC785A-2EA4-058A-0D1E-9D2626832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634" y="1508804"/>
            <a:ext cx="267891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100" dirty="0">
                <a:latin typeface="Arial Rounded MT Bold" panose="020F070403050403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48574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FFECC1-6F31-9DCA-837A-F85471F2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69" y="1074082"/>
            <a:ext cx="4006603" cy="2707162"/>
          </a:xfrm>
        </p:spPr>
        <p:txBody>
          <a:bodyPr>
            <a:normAutofit/>
          </a:bodyPr>
          <a:lstStyle/>
          <a:p>
            <a:r>
              <a:rPr lang="en-US" sz="2400" b="1" dirty="0"/>
              <a:t>Practice is everything: </a:t>
            </a:r>
          </a:p>
          <a:p>
            <a:endParaRPr lang="en-US" b="1" dirty="0"/>
          </a:p>
          <a:p>
            <a:pPr lvl="1"/>
            <a:r>
              <a:rPr lang="en-US" sz="1800" b="1" dirty="0"/>
              <a:t>Rehearse in front of…</a:t>
            </a:r>
          </a:p>
          <a:p>
            <a:pPr lvl="1"/>
            <a:r>
              <a:rPr lang="en-US" sz="1800" b="1" dirty="0"/>
              <a:t>Get feedback</a:t>
            </a:r>
          </a:p>
          <a:p>
            <a:pPr lvl="1"/>
            <a:r>
              <a:rPr lang="en-US" sz="1800" b="1" dirty="0"/>
              <a:t>Record yourself</a:t>
            </a:r>
          </a:p>
          <a:p>
            <a:pPr lvl="1"/>
            <a:r>
              <a:rPr lang="en-US" sz="1800" b="1" dirty="0"/>
              <a:t>Take notes</a:t>
            </a:r>
          </a:p>
          <a:p>
            <a:pPr lvl="1"/>
            <a:r>
              <a:rPr lang="en-US" sz="1800" b="1" dirty="0"/>
              <a:t>Time yourself (planning).</a:t>
            </a:r>
          </a:p>
          <a:p>
            <a:endParaRPr lang="en-US" b="1" dirty="0"/>
          </a:p>
          <a:p>
            <a:endParaRPr lang="fr-FR" dirty="0"/>
          </a:p>
        </p:txBody>
      </p:sp>
      <p:pic>
        <p:nvPicPr>
          <p:cNvPr id="5" name="Picture 4" descr="A cartoon of two people&#10;&#10;Description automatically generated">
            <a:extLst>
              <a:ext uri="{FF2B5EF4-FFF2-40B4-BE49-F238E27FC236}">
                <a16:creationId xmlns:a16="http://schemas.microsoft.com/office/drawing/2014/main" id="{B19B0201-6ED7-954D-76C9-BE5BCFE78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23" y="1065422"/>
            <a:ext cx="3774515" cy="232791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46A849-0EDB-8EF0-4955-C5552545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866794" cy="481844"/>
          </a:xfrm>
        </p:spPr>
        <p:txBody>
          <a:bodyPr anchor="t">
            <a:normAutofit fontScale="9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Speaker/Presenter:                       </a:t>
            </a:r>
            <a:r>
              <a:rPr lang="en-US" sz="3000" dirty="0"/>
              <a:t>Prepare and Practice</a:t>
            </a:r>
            <a:endParaRPr lang="fr-FR" sz="3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70C90-850A-BA9C-EFD8-F0F369CFC1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0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7B2ED3-2097-D575-2C0D-88B53677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893" y="798427"/>
            <a:ext cx="4296802" cy="3386772"/>
          </a:xfrm>
        </p:spPr>
        <p:txBody>
          <a:bodyPr>
            <a:normAutofit/>
          </a:bodyPr>
          <a:lstStyle/>
          <a:p>
            <a:r>
              <a:rPr lang="en-US" dirty="0"/>
              <a:t>Be confident (you practiced)!</a:t>
            </a:r>
          </a:p>
          <a:p>
            <a:endParaRPr lang="en-US" dirty="0"/>
          </a:p>
          <a:p>
            <a:r>
              <a:rPr lang="en-US" dirty="0"/>
              <a:t>Breathe!</a:t>
            </a:r>
          </a:p>
          <a:p>
            <a:endParaRPr lang="en-US" dirty="0"/>
          </a:p>
          <a:p>
            <a:r>
              <a:rPr lang="en-US" dirty="0"/>
              <a:t>Remember you are the expert.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Good news: </a:t>
            </a:r>
          </a:p>
          <a:p>
            <a:pPr lvl="1"/>
            <a:r>
              <a:rPr lang="en-US" dirty="0"/>
              <a:t>The audience does not know.</a:t>
            </a:r>
          </a:p>
          <a:p>
            <a:r>
              <a:rPr lang="en-US" dirty="0"/>
              <a:t>Bad news: </a:t>
            </a:r>
          </a:p>
          <a:p>
            <a:pPr lvl="1"/>
            <a:r>
              <a:rPr lang="en-US" dirty="0"/>
              <a:t>You assume they know. </a:t>
            </a:r>
          </a:p>
          <a:p>
            <a:pPr lvl="1"/>
            <a:endParaRPr lang="en-US" dirty="0"/>
          </a:p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C7754F-957A-743E-618F-836F72BC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4792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Speaker/Presenter:                         </a:t>
            </a:r>
            <a:r>
              <a:rPr lang="en-US" b="0" dirty="0"/>
              <a:t>The day</a:t>
            </a:r>
            <a:endParaRPr lang="fr-FR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9C989-26B1-4995-3065-47317056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0" name="Picture 9" descr="A diagram of a presentation">
            <a:extLst>
              <a:ext uri="{FF2B5EF4-FFF2-40B4-BE49-F238E27FC236}">
                <a16:creationId xmlns:a16="http://schemas.microsoft.com/office/drawing/2014/main" id="{C45E91C1-0D47-5221-E907-2F0B7FE5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84" y="1522164"/>
            <a:ext cx="3422154" cy="193929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CA21E1-D5F6-8FA1-0283-DDE7C1CB3FB6}"/>
              </a:ext>
            </a:extLst>
          </p:cNvPr>
          <p:cNvSpPr/>
          <p:nvPr/>
        </p:nvSpPr>
        <p:spPr>
          <a:xfrm rot="18891549">
            <a:off x="4777394" y="2145829"/>
            <a:ext cx="1226500" cy="490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CCEFA29-47F8-62B2-82B2-B683D0B4B3F2}"/>
              </a:ext>
            </a:extLst>
          </p:cNvPr>
          <p:cNvSpPr/>
          <p:nvPr/>
        </p:nvSpPr>
        <p:spPr>
          <a:xfrm rot="2501921">
            <a:off x="7889744" y="2127425"/>
            <a:ext cx="1226500" cy="8582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0DC2F042-C910-E13A-35B2-D49363E8978F}"/>
              </a:ext>
            </a:extLst>
          </p:cNvPr>
          <p:cNvSpPr/>
          <p:nvPr/>
        </p:nvSpPr>
        <p:spPr>
          <a:xfrm>
            <a:off x="6754283" y="1031066"/>
            <a:ext cx="627429" cy="54792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68BCD-2967-AC0F-0C1C-74E9E5F98581}"/>
              </a:ext>
            </a:extLst>
          </p:cNvPr>
          <p:cNvSpPr txBox="1"/>
          <p:nvPr/>
        </p:nvSpPr>
        <p:spPr>
          <a:xfrm>
            <a:off x="6261177" y="3519611"/>
            <a:ext cx="1858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Fig. </a:t>
            </a:r>
            <a:r>
              <a:rPr lang="en-US" sz="1200" dirty="0"/>
              <a:t>the stress curve</a:t>
            </a:r>
          </a:p>
        </p:txBody>
      </p:sp>
    </p:spTree>
    <p:extLst>
      <p:ext uri="{BB962C8B-B14F-4D97-AF65-F5344CB8AC3E}">
        <p14:creationId xmlns:p14="http://schemas.microsoft.com/office/powerpoint/2010/main" val="4207246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f8677dec-a252-45e3-bd49-d60b58df63e6"/>
  <p:tag name="TPVERSION" val="8"/>
  <p:tag name="TPFULLVERSION" val="9.0.12.34"/>
  <p:tag name="PPTVERSION" val="16"/>
  <p:tag name="TPOS" val="2"/>
  <p:tag name="TPLASTSAVEVERSION" val="6.4 PC"/>
  <p:tag name="WASPOLLED" val="E0AB485755054EFAB3223C3DC7EB6AB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8533353BF85D4748B25D9E5E839AFF90&lt;/guid&gt;&#10;        &lt;description /&gt;&#10;        &lt;date&gt;10/3/2024 3:34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7058421F387407DAAFE9E849200E078&lt;/guid&gt;&#10;            &lt;repollguid&gt;B7D0236B9B054B1391F944A888A42C1C&lt;/repollguid&gt;&#10;            &lt;sourceid&gt;11B0BFB52C614680B95B206FA24C8F1D&lt;/sourceid&gt;&#10;            &lt;narrativeguid&gt;00000000000000000000000000000000&lt;/narrativeguid&gt;&#10;            &lt;questiontext&gt;How are you feeling (right now) ? 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88F324A026364117A455EB06168036B1&lt;/guid&gt;&#10;                    &lt;answertext&gt;Excited&lt;/answertext&gt;&#10;                    &lt;valuetype&gt;0&lt;/valuetype&gt;&#10;                &lt;/answer&gt;&#10;                &lt;answer&gt;&#10;                    &lt;guid&gt;5503D8C843C44999998A038F4D73482D&lt;/guid&gt;&#10;                    &lt;answertext&gt;Bored&lt;/answertext&gt;&#10;                    &lt;valuetype&gt;0&lt;/valuetype&gt;&#10;                &lt;/answer&gt;&#10;                &lt;answer&gt;&#10;                    &lt;guid&gt;45DC29A5614D44EAAE8072F89EBDCF8E&lt;/guid&gt;&#10;                    &lt;answertext&gt;Happy&lt;/answertext&gt;&#10;                    &lt;valuetype&gt;0&lt;/valuetype&gt;&#10;                &lt;/answer&gt;&#10;                &lt;answer&gt;&#10;                    &lt;guid&gt;79CD0D605A19454FB5CEF2E45A19D8EE&lt;/guid&gt;&#10;                    &lt;answertext&gt;Worried&lt;/answertext&gt;&#10;                    &lt;valuetype&gt;0&lt;/valuetype&gt;&#10;                &lt;/answer&gt;&#10;                &lt;answer&gt;&#10;                    &lt;guid&gt;0038F18F17A84685B335F0A6F2F2826E&lt;/guid&gt;&#10;                    &lt;answertext&gt;Stressed&lt;/answertext&gt;&#10;                    &lt;valuetype&gt;0&lt;/valuetype&gt;&#10;                &lt;/answer&gt;&#10;                &lt;answer&gt;&#10;                    &lt;guid&gt;D8F062E3E0734185908D05E1FA48520F&lt;/guid&gt;&#10;                    &lt;answertext&gt;Confused&lt;/answertext&gt;&#10;                    &lt;valuetype&gt;0&lt;/valuetype&gt;&#10;                &lt;/answer&gt;&#10;                &lt;answer&gt;&#10;                    &lt;guid&gt;3D6669088A014F89B04B17B68490DB96&lt;/guid&gt;&#10;                    &lt;answertext&gt;Hopeful&lt;/answertext&gt;&#10;                    &lt;valuetype&gt;0&lt;/valuetype&gt;&#10;                &lt;/answer&gt;&#10;                &lt;answer&gt;&#10;                    &lt;guid&gt;A5BBC1F8BCED45E9BEEF8970D69050C6&lt;/guid&gt;&#10;                    &lt;answertext&gt;Tired&lt;/answertext&gt;&#10;                    &lt;valuetype&gt;0&lt;/valuetype&gt;&#10;                &lt;/answer&gt;&#10;                &lt;answer&gt;&#10;                    &lt;guid&gt;A1F5BE1A9BA44F5F973AC9D183C829B0&lt;/guid&gt;&#10;                    &lt;answertext&gt;Don’t know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{&quot;Title&quot;:&quot;How are you feeling (right now) ? &quot;,&quot;Responders&quot;:17,&quot;Participants&quot;:17,&quot;Responses&quot;:17,&quot;IsCaseSensitive&quot;:false,&quot;TotalCorrect&quot;:0,&quot;Mean&quot;:4.5882352941176467,&quot;Median&quot;:3.0,&quot;StandardDeviation&quot;:2.4024209243131929,&quot;Variance&quot;:5.7716262975778552,&quot;PageSize&quot;:0,&quot;Offset&quot;:0,&quot;CorrectValues&quot;:&quot;&quot;,&quot;Results&quot;:[{&quot;Count&quot;:2.0,&quot;PointResponses&quot;:null,&quot;Name&quot;:&quot;Excited&quot;,&quot;Bullet&quot;:&quot;A&quot;,&quot;SecondaryName&quot;:&quot;&quot;,&quot;ValueType&quot;:0,&quot;Key&quot;:&quot;Excited1&quot;},{&quot;Count&quot;:0.0,&quot;PointResponses&quot;:null,&quot;Name&quot;:&quot;Bored&quot;,&quot;Bullet&quot;:&quot;B&quot;,&quot;SecondaryName&quot;:&quot;&quot;,&quot;ValueType&quot;:0,&quot;Key&quot;:&quot;Bored2&quot;},{&quot;Count&quot;:7.0,&quot;PointResponses&quot;:null,&quot;Name&quot;:&quot;Happy&quot;,&quot;Bullet&quot;:&quot;C&quot;,&quot;SecondaryName&quot;:&quot;&quot;,&quot;ValueType&quot;:0,&quot;Key&quot;:&quot;Happy3&quot;},{&quot;Count&quot;:0.0,&quot;PointResponses&quot;:null,&quot;Name&quot;:&quot;Worried&quot;,&quot;Bullet&quot;:&quot;D&quot;,&quot;SecondaryName&quot;:&quot;&quot;,&quot;ValueType&quot;:0,&quot;Key&quot;:&quot;Worried4&quot;},{&quot;Count&quot;:2.0,&quot;PointResponses&quot;:null,&quot;Name&quot;:&quot;Stressed&quot;,&quot;Bullet&quot;:&quot;E&quot;,&quot;SecondaryName&quot;:&quot;&quot;,&quot;ValueType&quot;:0,&quot;Key&quot;:&quot;Stressed5&quot;},{&quot;Count&quot;:1.0,&quot;PointResponses&quot;:null,&quot;Name&quot;:&quot;Confused&quot;,&quot;Bullet&quot;:&quot;F&quot;,&quot;SecondaryName&quot;:&quot;&quot;,&quot;ValueType&quot;:0,&quot;Key&quot;:&quot;Confused6&quot;},{&quot;Count&quot;:1.0,&quot;PointResponses&quot;:null,&quot;Name&quot;:&quot;Hopeful&quot;,&quot;Bullet&quot;:&quot;G&quot;,&quot;SecondaryName&quot;:&quot;&quot;,&quot;ValueType&quot;:0,&quot;Key&quot;:&quot;Hopeful7&quot;},{&quot;Count&quot;:4.0,&quot;PointResponses&quot;:null,&quot;Name&quot;:&quot;Tired&quot;,&quot;Bullet&quot;:&quot;H&quot;,&quot;SecondaryName&quot;:&quot;&quot;,&quot;ValueType&quot;:0,&quot;Key&quot;:&quot;Tired8&quot;},{&quot;Count&quot;:0.0,&quot;PointResponses&quot;:null,&quot;Name&quot;:&quot;Don’t know&quot;,&quot;Bullet&quot;:&quot;I&quot;,&quot;SecondaryName&quot;:&quot;&quot;,&quot;ValueType&quot;:0,&quot;Key&quot;:&quot;Don’t know9&quot;}]}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NUMBERFORMAT" val="0"/>
  <p:tag name="COLORTYPE" val="SCHEME"/>
  <p:tag name="DEFINEDCOLORS" val="3,6,10,45,32,50,13,4,9,55,1"/>
  <p:tag name="LABELFORMA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RESULTS" val="{&quot;Title&quot;:&quot;How are you (right now) ? &quot;,&quot;Responders&quot;:44,&quot;Participants&quot;:44,&quot;Responses&quot;:44,&quot;IsCaseSensitive&quot;:false,&quot;TotalCorrect&quot;:0,&quot;Mean&quot;:3.1136363636363638,&quot;Median&quot;:3.0,&quot;StandardDeviation&quot;:2.0024520093092812,&quot;Variance&quot;:4.0098140495867769,&quot;PageSize&quot;:0,&quot;Offset&quot;:0,&quot;CorrectValues&quot;:&quot;&quot;,&quot;Results&quot;:[{&quot;Count&quot;:18.0,&quot;PointResponses&quot;:null,&quot;Name&quot;:&quot;I am tired.&quot;,&quot;Bullet&quot;:&quot;A&quot;,&quot;SecondaryName&quot;:&quot;&quot;,&quot;ValueType&quot;:0,&quot;Key&quot;:&quot;I am tired.1&quot;},{&quot;Count&quot;:3.0,&quot;PointResponses&quot;:null,&quot;Name&quot;:&quot;I am exhausted.&quot;,&quot;Bullet&quot;:&quot;B&quot;,&quot;SecondaryName&quot;:&quot;&quot;,&quot;ValueType&quot;:0,&quot;Key&quot;:&quot;I am exhausted.2&quot;},{&quot;Count&quot;:3.0,&quot;PointResponses&quot;:null,&quot;Name&quot;:&quot;I am sleepy.&quot;,&quot;Bullet&quot;:&quot;C&quot;,&quot;SecondaryName&quot;:&quot;&quot;,&quot;ValueType&quot;:0,&quot;Key&quot;:&quot;I am sleepy.3&quot;},{&quot;Count&quot;:1.0,&quot;PointResponses&quot;:null,&quot;Name&quot;:&quot;I am bored.&quot;,&quot;Bullet&quot;:&quot;D&quot;,&quot;SecondaryName&quot;:&quot;&quot;,&quot;ValueType&quot;:0,&quot;Key&quot;:&quot;I am bored.4&quot;},{&quot;Count&quot;:14.0,&quot;PointResponses&quot;:null,&quot;Name&quot;:&quot;I am ready. &quot;,&quot;Bullet&quot;:&quot;E&quot;,&quot;SecondaryName&quot;:&quot;&quot;,&quot;ValueType&quot;:0,&quot;Key&quot;:&quot;I am ready. 5&quot;},{&quot;Count&quot;:5.0,&quot;PointResponses&quot;:null,&quot;Name&quot;:&quot;No idea.&quot;,&quot;Bullet&quot;:&quot;F&quot;,&quot;SecondaryName&quot;:&quot;&quot;,&quot;ValueType&quot;:0,&quot;Key&quot;:&quot;No idea.6&quot;}]}"/>
  <p:tag name="HASRESULTS" val="True"/>
  <p:tag name="LIVECHARTING" val="False"/>
  <p:tag name="TPQUESTIONXML" val="﻿&lt;?xml version=&quot;1.0&quot; encoding=&quot;utf-8&quot;?&gt;&#10;&lt;questionlist&gt;&#10;    &lt;properties&gt;&#10;        &lt;guid&gt;9521EAA368C54FC993C1B5601C6364DF&lt;/guid&gt;&#10;        &lt;description /&gt;&#10;        &lt;date&gt;9/18/2024 2:55:3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48C420551444E0CB1D8F555AAAF9A5B&lt;/guid&gt;&#10;            &lt;repollguid&gt;032B25B32A694B6DA4FC0B39AFF5B2F2&lt;/repollguid&gt;&#10;            &lt;sourceid&gt;9ECC55AC9F5A4F908D1F827CCB60EF5E&lt;/sourceid&gt;&#10;            &lt;narrativeguid&gt;00000000000000000000000000000000&lt;/narrativeguid&gt;&#10;            &lt;questiontext&gt;How are you (right now) ? 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BE6C1A21901043459A20603F84AF42CF&lt;/guid&gt;&#10;                    &lt;answertext&gt;I am tired.&lt;/answertext&gt;&#10;                    &lt;valuetype&gt;0&lt;/valuetype&gt;&#10;                &lt;/answer&gt;&#10;                &lt;answer&gt;&#10;                    &lt;guid&gt;0942AB85A53E4730A76A2E65847087C5&lt;/guid&gt;&#10;                    &lt;answertext&gt;I am exhausted.&lt;/answertext&gt;&#10;                    &lt;valuetype&gt;0&lt;/valuetype&gt;&#10;                &lt;/answer&gt;&#10;                &lt;answer&gt;&#10;                    &lt;guid&gt;A3199738096143A48D1358686BE50448&lt;/guid&gt;&#10;                    &lt;answertext&gt;I am sleepy.&lt;/answertext&gt;&#10;                    &lt;valuetype&gt;0&lt;/valuetype&gt;&#10;                &lt;/answer&gt;&#10;                &lt;answer&gt;&#10;                    &lt;guid&gt;14DB00A5973D4AF5AEB114BA63C7D28E&lt;/guid&gt;&#10;                    &lt;answertext&gt;I am bored.&lt;/answertext&gt;&#10;                    &lt;valuetype&gt;0&lt;/valuetype&gt;&#10;                &lt;/answer&gt;&#10;                &lt;answer&gt;&#10;                    &lt;guid&gt;A040EED848E24463B81DF370F0960870&lt;/guid&gt;&#10;                    &lt;answertext&gt;I am ready. &lt;/answertext&gt;&#10;                    &lt;valuetype&gt;0&lt;/valuetype&gt;&#10;                &lt;/answer&gt;&#10;                &lt;answer&gt;&#10;                    &lt;guid&gt;889A27003FDE40EF99FF71767BD9B278&lt;/guid&gt;&#10;                    &lt;answertext&gt;No idea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NUMBERFORMAT" val="0"/>
  <p:tag name="COLORTYPE" val="SCHEME"/>
  <p:tag name="DEFINEDCOLORS" val="3,6,10,45,32,50,13,4,9,55,1"/>
  <p:tag name="LABELFORMA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F85FF17A57764BFF871D6F35827AF1CE&lt;/guid&gt;&#10;        &lt;description /&gt;&#10;        &lt;date&gt;10/3/2024 3:36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70E1E7A14C04899BDEED115052B0B26&lt;/guid&gt;&#10;            &lt;repollguid&gt;C898AF6CD1D84AF7A2E2D776C37FFB75&lt;/repollguid&gt;&#10;            &lt;sourceid&gt;0A349B30A598437AB6CC2EFAD263800F&lt;/sourceid&gt;&#10;            &lt;narrativeguid&gt;00000000000000000000000000000000&lt;/narrativeguid&gt;&#10;            &lt;questiontext&gt;Now, are you able to 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BA85BC503BF7434DA97F78775913635D&lt;/guid&gt;&#10;                    &lt;answertext&gt;Yes&lt;/answertext&gt;&#10;                    &lt;valuetype&gt;0&lt;/valuetype&gt;&#10;                &lt;/answer&gt;&#10;                &lt;answer&gt;&#10;                    &lt;guid&gt;A9CB14936DF14F8892087647CF6AB45C&lt;/guid&gt;&#10;                    &lt;answertext&gt;No&lt;/answertext&gt;&#10;                    &lt;valuetype&gt;0&lt;/valuetype&gt;&#10;                &lt;/answer&gt;&#10;                &lt;answer&gt;&#10;                    &lt;guid&gt;BD178DF244884FF6BB22FA27C840730D&lt;/guid&gt;&#10;                    &lt;answertext&gt;Not sure. 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{&quot;Title&quot;:&quot;Now, are you able to ?&quot;,&quot;Responders&quot;:15,&quot;Participants&quot;:31,&quot;Responses&quot;:15,&quot;IsCaseSensitive&quot;:false,&quot;TotalCorrect&quot;:0,&quot;Mean&quot;:2.1333333333333333,&quot;Median&quot;:3.0,&quot;StandardDeviation&quot;:0.9568466729604882,&quot;Variance&quot;:0.91555555555555546,&quot;PageSize&quot;:0,&quot;Offset&quot;:0,&quot;CorrectValues&quot;:&quot;&quot;,&quot;Results&quot;:[{&quot;Count&quot;:6.0,&quot;PointResponses&quot;:null,&quot;Name&quot;:&quot;Yes&quot;,&quot;Bullet&quot;:&quot;A&quot;,&quot;SecondaryName&quot;:&quot;&quot;,&quot;ValueType&quot;:0,&quot;Key&quot;:&quot;Yes1&quot;},{&quot;Count&quot;:1.0,&quot;PointResponses&quot;:null,&quot;Name&quot;:&quot;No&quot;,&quot;Bullet&quot;:&quot;B&quot;,&quot;SecondaryName&quot;:&quot;&quot;,&quot;ValueType&quot;:0,&quot;Key&quot;:&quot;No2&quot;},{&quot;Count&quot;:8.0,&quot;PointResponses&quot;:null,&quot;Name&quot;:&quot;Not sure. &quot;,&quot;Bullet&quot;:&quot;C&quot;,&quot;SecondaryName&quot;:&quot;&quot;,&quot;ValueType&quot;:0,&quot;Key&quot;:&quot;Not sure. 3&quot;}]}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12648</TotalTime>
  <Words>1328</Words>
  <Application>Microsoft Office PowerPoint</Application>
  <PresentationFormat>On-screen Show (16:9)</PresentationFormat>
  <Paragraphs>265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Arial Narrow</vt:lpstr>
      <vt:lpstr>Arial Rounded MT Bold</vt:lpstr>
      <vt:lpstr>Calibri</vt:lpstr>
      <vt:lpstr>Franklin Gothic Demi Cond</vt:lpstr>
      <vt:lpstr>Wingdings</vt:lpstr>
      <vt:lpstr>Thème Office</vt:lpstr>
      <vt:lpstr>Dr. Nihat Kotluk  The Teaching Support Center (CAPE)  The Center for Learning Sciences (LEARN)  EPFL </vt:lpstr>
      <vt:lpstr>PowerPoint Presentation</vt:lpstr>
      <vt:lpstr>How are you feeling (right now) ? </vt:lpstr>
      <vt:lpstr>Learning Goals</vt:lpstr>
      <vt:lpstr>Why do presentation skills matter? Think about a good and a bad ones! </vt:lpstr>
      <vt:lpstr>Research Evidence: The Good, the Bad and the Ugly</vt:lpstr>
      <vt:lpstr>Definition of a Presentation</vt:lpstr>
      <vt:lpstr>The Speaker/Presenter:                       Prepare and Practice</vt:lpstr>
      <vt:lpstr>The Speaker/Presenter:                         The day</vt:lpstr>
      <vt:lpstr>The Speaker/Presenter:                     First impression</vt:lpstr>
      <vt:lpstr>The Speaker/Presenter:            Effective Beginning</vt:lpstr>
      <vt:lpstr>The Speaker/Presenter:                Stage vs Podium</vt:lpstr>
      <vt:lpstr>The Speaker/Presenter:                      The Voice</vt:lpstr>
      <vt:lpstr>Exercise: The sound of your voice</vt:lpstr>
      <vt:lpstr>The Speaker/Presenter:                 Eye Contact </vt:lpstr>
      <vt:lpstr>PowerPoint Presentation</vt:lpstr>
      <vt:lpstr>The content/message/structure</vt:lpstr>
      <vt:lpstr>The content/message/structure: ????? A learning sciences teacher teaches the "How People Learn: Designing Learning Tools I" course to students pursuing a master's degree in engineering. In the third week of the course, the teacher gives the students the following figure about learning sciences.</vt:lpstr>
      <vt:lpstr>Experiment: Divided Attention</vt:lpstr>
      <vt:lpstr>Bad news: Human attention is a limited resource!  </vt:lpstr>
      <vt:lpstr>What visuals do?</vt:lpstr>
      <vt:lpstr>How are you (right now) ? </vt:lpstr>
      <vt:lpstr>The audience/learners:               Engage them!</vt:lpstr>
      <vt:lpstr>The audience/learners:                      Interactive </vt:lpstr>
      <vt:lpstr>Now, are you able to ?</vt:lpstr>
      <vt:lpstr>Your take-away</vt:lpstr>
      <vt:lpstr>Exercise: 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Nihat Kotluk</cp:lastModifiedBy>
  <cp:revision>868</cp:revision>
  <dcterms:created xsi:type="dcterms:W3CDTF">2019-04-02T06:24:35Z</dcterms:created>
  <dcterms:modified xsi:type="dcterms:W3CDTF">2024-10-04T09:18:37Z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